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3"/>
  </p:sldMasterIdLst>
  <p:notesMasterIdLst>
    <p:notesMasterId r:id="rId33"/>
  </p:notesMasterIdLst>
  <p:handoutMasterIdLst>
    <p:handoutMasterId r:id="rId34"/>
  </p:handoutMasterIdLst>
  <p:sldIdLst>
    <p:sldId id="270" r:id="rId4"/>
    <p:sldId id="434" r:id="rId5"/>
    <p:sldId id="440" r:id="rId6"/>
    <p:sldId id="403" r:id="rId7"/>
    <p:sldId id="404" r:id="rId8"/>
    <p:sldId id="364" r:id="rId9"/>
    <p:sldId id="342" r:id="rId10"/>
    <p:sldId id="317" r:id="rId11"/>
    <p:sldId id="333" r:id="rId12"/>
    <p:sldId id="383" r:id="rId13"/>
    <p:sldId id="318" r:id="rId14"/>
    <p:sldId id="327" r:id="rId15"/>
    <p:sldId id="331" r:id="rId16"/>
    <p:sldId id="444" r:id="rId17"/>
    <p:sldId id="382" r:id="rId18"/>
    <p:sldId id="435" r:id="rId19"/>
    <p:sldId id="412" r:id="rId20"/>
    <p:sldId id="420" r:id="rId21"/>
    <p:sldId id="445" r:id="rId22"/>
    <p:sldId id="336" r:id="rId23"/>
    <p:sldId id="309" r:id="rId24"/>
    <p:sldId id="436" r:id="rId25"/>
    <p:sldId id="338" r:id="rId26"/>
    <p:sldId id="295" r:id="rId27"/>
    <p:sldId id="337" r:id="rId28"/>
    <p:sldId id="441" r:id="rId29"/>
    <p:sldId id="413" r:id="rId30"/>
    <p:sldId id="423" r:id="rId31"/>
    <p:sldId id="437" r:id="rId32"/>
  </p:sldIdLst>
  <p:sldSz cx="9144000" cy="6858000" type="screen4x3"/>
  <p:notesSz cx="6858000" cy="9313863"/>
  <p:embeddedFontLst>
    <p:embeddedFont>
      <p:font typeface="Trebuchet MS" panose="020B0603020202020204" pitchFamily="34" charset="0"/>
      <p:regular r:id="rId35"/>
      <p:bold r:id="rId36"/>
      <p:italic r:id="rId37"/>
      <p:boldItalic r:id="rId38"/>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521415D9-36F7-43E2-AB2F-B90AF26B5E84}">
      <p14:sectionLst xmlns:p14="http://schemas.microsoft.com/office/powerpoint/2010/main">
        <p14:section name="Default Section" id="{37F0E259-865F-4BCB-BCA0-CFEE0A72D203}">
          <p14:sldIdLst>
            <p14:sldId id="270"/>
            <p14:sldId id="434"/>
            <p14:sldId id="440"/>
            <p14:sldId id="403"/>
            <p14:sldId id="404"/>
          </p14:sldIdLst>
        </p14:section>
        <p14:section name="Untitled Section" id="{33EE60E7-A1EA-4EE2-AF4E-666C2D10D6BA}">
          <p14:sldIdLst>
            <p14:sldId id="364"/>
            <p14:sldId id="342"/>
            <p14:sldId id="317"/>
            <p14:sldId id="333"/>
            <p14:sldId id="383"/>
            <p14:sldId id="318"/>
            <p14:sldId id="327"/>
            <p14:sldId id="331"/>
            <p14:sldId id="444"/>
            <p14:sldId id="382"/>
            <p14:sldId id="435"/>
            <p14:sldId id="412"/>
            <p14:sldId id="420"/>
            <p14:sldId id="445"/>
            <p14:sldId id="336"/>
            <p14:sldId id="309"/>
            <p14:sldId id="436"/>
            <p14:sldId id="338"/>
            <p14:sldId id="295"/>
            <p14:sldId id="337"/>
            <p14:sldId id="441"/>
            <p14:sldId id="413"/>
            <p14:sldId id="423"/>
            <p14:sldId id="43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DE345"/>
    <a:srgbClr val="336600"/>
    <a:srgbClr val="FFFF99"/>
    <a:srgbClr val="00CC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9" autoAdjust="0"/>
    <p:restoredTop sz="93447" autoAdjust="0"/>
  </p:normalViewPr>
  <p:slideViewPr>
    <p:cSldViewPr snapToGrid="0">
      <p:cViewPr varScale="1">
        <p:scale>
          <a:sx n="84" d="100"/>
          <a:sy n="84" d="100"/>
        </p:scale>
        <p:origin x="1387" y="288"/>
      </p:cViewPr>
      <p:guideLst>
        <p:guide orient="horz" pos="2160"/>
        <p:guide pos="2880"/>
      </p:guideLst>
    </p:cSldViewPr>
  </p:slideViewPr>
  <p:notesTextViewPr>
    <p:cViewPr>
      <p:scale>
        <a:sx n="125" d="100"/>
        <a:sy n="125" d="100"/>
      </p:scale>
      <p:origin x="0" y="0"/>
    </p:cViewPr>
  </p:notesTextViewPr>
  <p:sorterViewPr>
    <p:cViewPr varScale="1">
      <p:scale>
        <a:sx n="100" d="100"/>
        <a:sy n="100" d="100"/>
      </p:scale>
      <p:origin x="0" y="0"/>
    </p:cViewPr>
  </p:sorterViewPr>
  <p:notesViewPr>
    <p:cSldViewPr snapToGrid="0">
      <p:cViewPr>
        <p:scale>
          <a:sx n="1" d="2"/>
          <a:sy n="1" d="2"/>
        </p:scale>
        <p:origin x="0" y="0"/>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handoutMaster" Target="handoutMasters/handoutMaster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font" Target="fonts/font3.fntdata"/><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2.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1.fntdata"/><Relationship Id="rId8" Type="http://schemas.openxmlformats.org/officeDocument/2006/relationships/slide" Target="slides/slide5.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font" Target="fonts/font4.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8F30200-EFB0-470D-A556-962734E1A0F4}"/>
              </a:ext>
            </a:extLst>
          </p:cNvPr>
          <p:cNvSpPr>
            <a:spLocks noGrp="1"/>
          </p:cNvSpPr>
          <p:nvPr>
            <p:ph type="hdr" sz="quarter"/>
          </p:nvPr>
        </p:nvSpPr>
        <p:spPr>
          <a:xfrm>
            <a:off x="1" y="1"/>
            <a:ext cx="2972421" cy="466012"/>
          </a:xfrm>
          <a:prstGeom prst="rect">
            <a:avLst/>
          </a:prstGeom>
        </p:spPr>
        <p:txBody>
          <a:bodyPr vert="horz" lIns="91429" tIns="45715" rIns="91429" bIns="45715" rtlCol="0"/>
          <a:lstStyle>
            <a:lvl1pPr algn="l" eaLnBrk="1" hangingPunct="1">
              <a:defRPr sz="12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DA811F0F-B3DD-49E9-98DC-82488E144137}"/>
              </a:ext>
            </a:extLst>
          </p:cNvPr>
          <p:cNvSpPr>
            <a:spLocks noGrp="1"/>
          </p:cNvSpPr>
          <p:nvPr>
            <p:ph type="dt" sz="quarter" idx="1"/>
          </p:nvPr>
        </p:nvSpPr>
        <p:spPr>
          <a:xfrm>
            <a:off x="3884028" y="1"/>
            <a:ext cx="2972421" cy="466012"/>
          </a:xfrm>
          <a:prstGeom prst="rect">
            <a:avLst/>
          </a:prstGeom>
        </p:spPr>
        <p:txBody>
          <a:bodyPr vert="horz" lIns="91429" tIns="45715" rIns="91429" bIns="45715" rtlCol="0"/>
          <a:lstStyle>
            <a:lvl1pPr algn="r" eaLnBrk="1" hangingPunct="1">
              <a:defRPr sz="1200">
                <a:latin typeface="Arial" charset="0"/>
                <a:cs typeface="+mn-cs"/>
              </a:defRPr>
            </a:lvl1pPr>
          </a:lstStyle>
          <a:p>
            <a:pPr>
              <a:defRPr/>
            </a:pPr>
            <a:fld id="{89FA4917-7CEE-48DF-9758-97E496FFDA68}" type="datetimeFigureOut">
              <a:rPr lang="en-US"/>
              <a:pPr>
                <a:defRPr/>
              </a:pPr>
              <a:t>2/24/2026</a:t>
            </a:fld>
            <a:endParaRPr lang="en-US"/>
          </a:p>
        </p:txBody>
      </p:sp>
      <p:sp>
        <p:nvSpPr>
          <p:cNvPr id="4" name="Footer Placeholder 3">
            <a:extLst>
              <a:ext uri="{FF2B5EF4-FFF2-40B4-BE49-F238E27FC236}">
                <a16:creationId xmlns:a16="http://schemas.microsoft.com/office/drawing/2014/main" id="{7AE1DD4F-0475-4D79-B8A2-1205BE55A39E}"/>
              </a:ext>
            </a:extLst>
          </p:cNvPr>
          <p:cNvSpPr>
            <a:spLocks noGrp="1"/>
          </p:cNvSpPr>
          <p:nvPr>
            <p:ph type="ftr" sz="quarter" idx="2"/>
          </p:nvPr>
        </p:nvSpPr>
        <p:spPr>
          <a:xfrm>
            <a:off x="1" y="8846261"/>
            <a:ext cx="2972421" cy="466012"/>
          </a:xfrm>
          <a:prstGeom prst="rect">
            <a:avLst/>
          </a:prstGeom>
        </p:spPr>
        <p:txBody>
          <a:bodyPr vert="horz" lIns="91429" tIns="45715" rIns="91429" bIns="45715" rtlCol="0" anchor="b"/>
          <a:lstStyle>
            <a:lvl1pPr algn="l" eaLnBrk="1" hangingPunct="1">
              <a:defRPr sz="1200">
                <a:latin typeface="Arial" charset="0"/>
                <a:cs typeface="+mn-cs"/>
              </a:defRPr>
            </a:lvl1pPr>
          </a:lstStyle>
          <a:p>
            <a:pPr>
              <a:defRPr/>
            </a:pPr>
            <a:endParaRPr lang="en-US"/>
          </a:p>
        </p:txBody>
      </p:sp>
      <p:sp>
        <p:nvSpPr>
          <p:cNvPr id="5" name="Slide Number Placeholder 4">
            <a:extLst>
              <a:ext uri="{FF2B5EF4-FFF2-40B4-BE49-F238E27FC236}">
                <a16:creationId xmlns:a16="http://schemas.microsoft.com/office/drawing/2014/main" id="{4A457679-A335-42F0-929A-DEAA0935E132}"/>
              </a:ext>
            </a:extLst>
          </p:cNvPr>
          <p:cNvSpPr>
            <a:spLocks noGrp="1"/>
          </p:cNvSpPr>
          <p:nvPr>
            <p:ph type="sldNum" sz="quarter" idx="3"/>
          </p:nvPr>
        </p:nvSpPr>
        <p:spPr>
          <a:xfrm>
            <a:off x="3884028" y="8846261"/>
            <a:ext cx="2972421" cy="466012"/>
          </a:xfrm>
          <a:prstGeom prst="rect">
            <a:avLst/>
          </a:prstGeom>
        </p:spPr>
        <p:txBody>
          <a:bodyPr vert="horz" wrap="square" lIns="91429" tIns="45715" rIns="91429" bIns="45715" numCol="1" anchor="b" anchorCtr="0" compatLnSpc="1">
            <a:prstTxWarp prst="textNoShape">
              <a:avLst/>
            </a:prstTxWarp>
          </a:bodyPr>
          <a:lstStyle>
            <a:lvl1pPr algn="r" eaLnBrk="1" hangingPunct="1">
              <a:defRPr sz="1200"/>
            </a:lvl1pPr>
          </a:lstStyle>
          <a:p>
            <a:pPr>
              <a:defRPr/>
            </a:pPr>
            <a:fld id="{117A780F-EC59-4300-A165-8F76105D3869}"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35477ED-C120-4330-80EE-DB5FC75AF56A}"/>
              </a:ext>
            </a:extLst>
          </p:cNvPr>
          <p:cNvSpPr>
            <a:spLocks noGrp="1"/>
          </p:cNvSpPr>
          <p:nvPr>
            <p:ph type="hdr" sz="quarter"/>
          </p:nvPr>
        </p:nvSpPr>
        <p:spPr>
          <a:xfrm>
            <a:off x="1" y="1"/>
            <a:ext cx="2972421" cy="466012"/>
          </a:xfrm>
          <a:prstGeom prst="rect">
            <a:avLst/>
          </a:prstGeom>
        </p:spPr>
        <p:txBody>
          <a:bodyPr vert="horz" lIns="92606" tIns="46304" rIns="92606" bIns="46304" rtlCol="0"/>
          <a:lstStyle>
            <a:lvl1pPr algn="l" eaLnBrk="1" hangingPunct="1">
              <a:defRPr sz="13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503293B8-D473-42AB-ABE1-13C83C39D94F}"/>
              </a:ext>
            </a:extLst>
          </p:cNvPr>
          <p:cNvSpPr>
            <a:spLocks noGrp="1"/>
          </p:cNvSpPr>
          <p:nvPr>
            <p:ph type="dt" idx="1"/>
          </p:nvPr>
        </p:nvSpPr>
        <p:spPr>
          <a:xfrm>
            <a:off x="3884028" y="1"/>
            <a:ext cx="2972421" cy="466012"/>
          </a:xfrm>
          <a:prstGeom prst="rect">
            <a:avLst/>
          </a:prstGeom>
        </p:spPr>
        <p:txBody>
          <a:bodyPr vert="horz" lIns="92606" tIns="46304" rIns="92606" bIns="46304" rtlCol="0"/>
          <a:lstStyle>
            <a:lvl1pPr algn="r" eaLnBrk="1" hangingPunct="1">
              <a:defRPr sz="1300">
                <a:latin typeface="Arial" charset="0"/>
                <a:cs typeface="+mn-cs"/>
              </a:defRPr>
            </a:lvl1pPr>
          </a:lstStyle>
          <a:p>
            <a:pPr>
              <a:defRPr/>
            </a:pPr>
            <a:fld id="{DBBE4C66-C8D2-4408-811D-6FDF20BE5452}" type="datetimeFigureOut">
              <a:rPr lang="en-US"/>
              <a:pPr>
                <a:defRPr/>
              </a:pPr>
              <a:t>2/24/2026</a:t>
            </a:fld>
            <a:endParaRPr lang="en-US"/>
          </a:p>
        </p:txBody>
      </p:sp>
      <p:sp>
        <p:nvSpPr>
          <p:cNvPr id="4" name="Slide Image Placeholder 3">
            <a:extLst>
              <a:ext uri="{FF2B5EF4-FFF2-40B4-BE49-F238E27FC236}">
                <a16:creationId xmlns:a16="http://schemas.microsoft.com/office/drawing/2014/main" id="{E486D227-69D0-4BA1-8409-C6DED8E3433A}"/>
              </a:ext>
            </a:extLst>
          </p:cNvPr>
          <p:cNvSpPr>
            <a:spLocks noGrp="1" noRot="1" noChangeAspect="1"/>
          </p:cNvSpPr>
          <p:nvPr>
            <p:ph type="sldImg" idx="2"/>
          </p:nvPr>
        </p:nvSpPr>
        <p:spPr>
          <a:xfrm>
            <a:off x="1101725" y="700088"/>
            <a:ext cx="4654550" cy="3492500"/>
          </a:xfrm>
          <a:prstGeom prst="rect">
            <a:avLst/>
          </a:prstGeom>
          <a:noFill/>
          <a:ln w="12700">
            <a:solidFill>
              <a:prstClr val="black"/>
            </a:solidFill>
          </a:ln>
        </p:spPr>
        <p:txBody>
          <a:bodyPr vert="horz" lIns="92606" tIns="46304" rIns="92606" bIns="46304" rtlCol="0" anchor="ctr"/>
          <a:lstStyle/>
          <a:p>
            <a:pPr lvl="0"/>
            <a:endParaRPr lang="en-US" noProof="0"/>
          </a:p>
        </p:txBody>
      </p:sp>
      <p:sp>
        <p:nvSpPr>
          <p:cNvPr id="5" name="Notes Placeholder 4">
            <a:extLst>
              <a:ext uri="{FF2B5EF4-FFF2-40B4-BE49-F238E27FC236}">
                <a16:creationId xmlns:a16="http://schemas.microsoft.com/office/drawing/2014/main" id="{CAE34702-1E85-4FC6-855D-43FFB4823843}"/>
              </a:ext>
            </a:extLst>
          </p:cNvPr>
          <p:cNvSpPr>
            <a:spLocks noGrp="1"/>
          </p:cNvSpPr>
          <p:nvPr>
            <p:ph type="body" sz="quarter" idx="3"/>
          </p:nvPr>
        </p:nvSpPr>
        <p:spPr>
          <a:xfrm>
            <a:off x="686422" y="4424722"/>
            <a:ext cx="5485158" cy="4190921"/>
          </a:xfrm>
          <a:prstGeom prst="rect">
            <a:avLst/>
          </a:prstGeom>
        </p:spPr>
        <p:txBody>
          <a:bodyPr vert="horz" lIns="92606" tIns="46304" rIns="92606" bIns="4630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0D86FEB-730D-41E2-8A87-7626DF6ABA47}"/>
              </a:ext>
            </a:extLst>
          </p:cNvPr>
          <p:cNvSpPr>
            <a:spLocks noGrp="1"/>
          </p:cNvSpPr>
          <p:nvPr>
            <p:ph type="ftr" sz="quarter" idx="4"/>
          </p:nvPr>
        </p:nvSpPr>
        <p:spPr>
          <a:xfrm>
            <a:off x="1" y="8846261"/>
            <a:ext cx="2972421" cy="466012"/>
          </a:xfrm>
          <a:prstGeom prst="rect">
            <a:avLst/>
          </a:prstGeom>
        </p:spPr>
        <p:txBody>
          <a:bodyPr vert="horz" lIns="92606" tIns="46304" rIns="92606" bIns="46304" rtlCol="0" anchor="b"/>
          <a:lstStyle>
            <a:lvl1pPr algn="l" eaLnBrk="1" hangingPunct="1">
              <a:defRPr sz="130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F4AFCCFF-BE0E-4F74-A894-4204149FB0F4}"/>
              </a:ext>
            </a:extLst>
          </p:cNvPr>
          <p:cNvSpPr>
            <a:spLocks noGrp="1"/>
          </p:cNvSpPr>
          <p:nvPr>
            <p:ph type="sldNum" sz="quarter" idx="5"/>
          </p:nvPr>
        </p:nvSpPr>
        <p:spPr>
          <a:xfrm>
            <a:off x="3884028" y="8846261"/>
            <a:ext cx="2972421" cy="466012"/>
          </a:xfrm>
          <a:prstGeom prst="rect">
            <a:avLst/>
          </a:prstGeom>
        </p:spPr>
        <p:txBody>
          <a:bodyPr vert="horz" wrap="square" lIns="92606" tIns="46304" rIns="92606" bIns="46304" numCol="1" anchor="b" anchorCtr="0" compatLnSpc="1">
            <a:prstTxWarp prst="textNoShape">
              <a:avLst/>
            </a:prstTxWarp>
          </a:bodyPr>
          <a:lstStyle>
            <a:lvl1pPr algn="r" eaLnBrk="1" hangingPunct="1">
              <a:defRPr sz="1300"/>
            </a:lvl1pPr>
          </a:lstStyle>
          <a:p>
            <a:pPr>
              <a:defRPr/>
            </a:pPr>
            <a:fld id="{A1403960-E874-4205-B210-AD80FAC33F3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75A6E9D9-23DB-45E3-A713-563F986D1C0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3C81C3AD-D00F-43F7-95D1-E60C34ABED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7172" name="Slide Number Placeholder 3">
            <a:extLst>
              <a:ext uri="{FF2B5EF4-FFF2-40B4-BE49-F238E27FC236}">
                <a16:creationId xmlns:a16="http://schemas.microsoft.com/office/drawing/2014/main" id="{768FBE1C-CB5E-4E9D-A430-CB209C3FC1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58045F6-3453-4C63-A06A-CF586E91BCA6}" type="slidenum">
              <a:rPr lang="en-US" altLang="en-US" sz="1300">
                <a:latin typeface="Arial" panose="020B0604020202020204" pitchFamily="34" charset="0"/>
              </a:rPr>
              <a:pPr>
                <a:spcBef>
                  <a:spcPct val="0"/>
                </a:spcBef>
              </a:pPr>
              <a:t>1</a:t>
            </a:fld>
            <a:endParaRPr lang="en-US" altLang="en-US" sz="130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a:extLst>
              <a:ext uri="{FF2B5EF4-FFF2-40B4-BE49-F238E27FC236}">
                <a16:creationId xmlns:a16="http://schemas.microsoft.com/office/drawing/2014/main" id="{3103D39A-5308-456D-8038-4088FAAF1F48}"/>
              </a:ext>
            </a:extLst>
          </p:cNvPr>
          <p:cNvSpPr>
            <a:spLocks noGrp="1" noRot="1" noChangeAspect="1" noTextEdit="1"/>
          </p:cNvSpPr>
          <p:nvPr>
            <p:ph type="sldImg"/>
          </p:nvPr>
        </p:nvSpPr>
        <p:spPr bwMode="auto">
          <a:xfrm>
            <a:off x="1222375" y="700088"/>
            <a:ext cx="4332288" cy="32512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DF11CFF4-DF09-44E3-A8DE-06F74C714361}"/>
              </a:ext>
            </a:extLst>
          </p:cNvPr>
          <p:cNvSpPr>
            <a:spLocks noGrp="1"/>
          </p:cNvSpPr>
          <p:nvPr>
            <p:ph type="body" idx="1"/>
          </p:nvPr>
        </p:nvSpPr>
        <p:spPr>
          <a:xfrm>
            <a:off x="686422" y="4175017"/>
            <a:ext cx="5485158" cy="4831885"/>
          </a:xfrm>
        </p:spPr>
        <p:txBody>
          <a:bodyPr>
            <a:noAutofit/>
          </a:bodyPr>
          <a:lstStyle/>
          <a:p>
            <a:pPr eaLnBrk="1" fontAlgn="auto" hangingPunct="1">
              <a:spcBef>
                <a:spcPts val="0"/>
              </a:spcBef>
              <a:spcAft>
                <a:spcPts val="0"/>
              </a:spcAft>
              <a:defRPr/>
            </a:pPr>
            <a:endParaRPr lang="en-US" dirty="0"/>
          </a:p>
        </p:txBody>
      </p:sp>
      <p:sp>
        <p:nvSpPr>
          <p:cNvPr id="109572" name="Slide Number Placeholder 3">
            <a:extLst>
              <a:ext uri="{FF2B5EF4-FFF2-40B4-BE49-F238E27FC236}">
                <a16:creationId xmlns:a16="http://schemas.microsoft.com/office/drawing/2014/main" id="{CBD73239-ABBB-49E7-9FC7-8758546297C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3AF227D-74AC-4C6F-B0AF-1A7AB0375352}" type="slidenum">
              <a:rPr lang="en-US" altLang="en-US" sz="1300">
                <a:latin typeface="Arial" panose="020B0604020202020204" pitchFamily="34" charset="0"/>
              </a:rPr>
              <a:pPr>
                <a:spcBef>
                  <a:spcPct val="0"/>
                </a:spcBef>
              </a:pPr>
              <a:t>10</a:t>
            </a:fld>
            <a:endParaRPr lang="en-US" altLang="en-US" sz="130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a:extLst>
              <a:ext uri="{FF2B5EF4-FFF2-40B4-BE49-F238E27FC236}">
                <a16:creationId xmlns:a16="http://schemas.microsoft.com/office/drawing/2014/main" id="{4A713332-A826-4612-8458-82186516B7C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a:extLst>
              <a:ext uri="{FF2B5EF4-FFF2-40B4-BE49-F238E27FC236}">
                <a16:creationId xmlns:a16="http://schemas.microsoft.com/office/drawing/2014/main" id="{CBF7CE82-8251-422B-AD47-DD59E23FC49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89092" name="Slide Number Placeholder 3">
            <a:extLst>
              <a:ext uri="{FF2B5EF4-FFF2-40B4-BE49-F238E27FC236}">
                <a16:creationId xmlns:a16="http://schemas.microsoft.com/office/drawing/2014/main" id="{66895C5B-47D7-49FE-9BC2-C427BE19C2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D2F0567-CBCD-4195-B517-DDE6A94C2D40}" type="slidenum">
              <a:rPr lang="en-US" altLang="en-US" sz="1300">
                <a:latin typeface="Arial" panose="020B0604020202020204" pitchFamily="34" charset="0"/>
              </a:rPr>
              <a:pPr>
                <a:spcBef>
                  <a:spcPct val="0"/>
                </a:spcBef>
              </a:pPr>
              <a:t>11</a:t>
            </a:fld>
            <a:endParaRPr lang="en-US" altLang="en-US" sz="130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a:extLst>
              <a:ext uri="{FF2B5EF4-FFF2-40B4-BE49-F238E27FC236}">
                <a16:creationId xmlns:a16="http://schemas.microsoft.com/office/drawing/2014/main" id="{FCC1B953-7D82-454B-86CC-7D2D0C57F4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a:extLst>
              <a:ext uri="{FF2B5EF4-FFF2-40B4-BE49-F238E27FC236}">
                <a16:creationId xmlns:a16="http://schemas.microsoft.com/office/drawing/2014/main" id="{B07B4407-DEEA-4F0E-9955-BA9BBB1B4F2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1140" name="Slide Number Placeholder 3">
            <a:extLst>
              <a:ext uri="{FF2B5EF4-FFF2-40B4-BE49-F238E27FC236}">
                <a16:creationId xmlns:a16="http://schemas.microsoft.com/office/drawing/2014/main" id="{917C8F63-0CE6-4708-9D77-A2D431C01BE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8726584-B5A6-46B3-9065-1D55C4C01C0D}" type="slidenum">
              <a:rPr lang="en-US" altLang="en-US" sz="1300">
                <a:latin typeface="Arial" panose="020B0604020202020204" pitchFamily="34" charset="0"/>
              </a:rPr>
              <a:pPr>
                <a:spcBef>
                  <a:spcPct val="0"/>
                </a:spcBef>
              </a:pPr>
              <a:t>12</a:t>
            </a:fld>
            <a:endParaRPr lang="en-US" altLang="en-US" sz="1300">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a:extLst>
              <a:ext uri="{FF2B5EF4-FFF2-40B4-BE49-F238E27FC236}">
                <a16:creationId xmlns:a16="http://schemas.microsoft.com/office/drawing/2014/main" id="{9DA25EEB-8475-45FF-BE20-44C4CDC1EE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a:extLst>
              <a:ext uri="{FF2B5EF4-FFF2-40B4-BE49-F238E27FC236}">
                <a16:creationId xmlns:a16="http://schemas.microsoft.com/office/drawing/2014/main" id="{A2949C35-34A4-46E8-A3EB-8779F66A1F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p>
        </p:txBody>
      </p:sp>
      <p:sp>
        <p:nvSpPr>
          <p:cNvPr id="115716" name="Slide Number Placeholder 3">
            <a:extLst>
              <a:ext uri="{FF2B5EF4-FFF2-40B4-BE49-F238E27FC236}">
                <a16:creationId xmlns:a16="http://schemas.microsoft.com/office/drawing/2014/main" id="{65354F54-26E8-4EE9-8E6A-BCC7ADD1BFA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EDAE031-6633-4CCF-A215-5E7AA6E9BD48}" type="slidenum">
              <a:rPr lang="en-US" altLang="en-US" sz="1300">
                <a:latin typeface="Arial" panose="020B0604020202020204" pitchFamily="34" charset="0"/>
              </a:rPr>
              <a:pPr>
                <a:spcBef>
                  <a:spcPct val="0"/>
                </a:spcBef>
              </a:pPr>
              <a:t>13</a:t>
            </a:fld>
            <a:endParaRPr lang="en-US" altLang="en-US" sz="1300">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14</a:t>
            </a:fld>
            <a:endParaRPr lang="en-US" altLang="en-US"/>
          </a:p>
        </p:txBody>
      </p:sp>
    </p:spTree>
    <p:extLst>
      <p:ext uri="{BB962C8B-B14F-4D97-AF65-F5344CB8AC3E}">
        <p14:creationId xmlns:p14="http://schemas.microsoft.com/office/powerpoint/2010/main" val="391114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a:extLst>
              <a:ext uri="{FF2B5EF4-FFF2-40B4-BE49-F238E27FC236}">
                <a16:creationId xmlns:a16="http://schemas.microsoft.com/office/drawing/2014/main" id="{2D5BA589-DC8C-40D9-8A76-CAF4F73D54DB}"/>
              </a:ext>
            </a:extLst>
          </p:cNvPr>
          <p:cNvSpPr>
            <a:spLocks noGrp="1" noRot="1" noChangeAspect="1" noTextEdit="1"/>
          </p:cNvSpPr>
          <p:nvPr>
            <p:ph type="sldImg"/>
          </p:nvPr>
        </p:nvSpPr>
        <p:spPr bwMode="auto">
          <a:xfrm>
            <a:off x="1222375" y="700088"/>
            <a:ext cx="4332288" cy="32512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a:extLst>
              <a:ext uri="{FF2B5EF4-FFF2-40B4-BE49-F238E27FC236}">
                <a16:creationId xmlns:a16="http://schemas.microsoft.com/office/drawing/2014/main" id="{AC4DEACB-2D75-4904-BA31-DC6670054C85}"/>
              </a:ext>
            </a:extLst>
          </p:cNvPr>
          <p:cNvSpPr>
            <a:spLocks noGrp="1" noChangeArrowheads="1"/>
          </p:cNvSpPr>
          <p:nvPr>
            <p:ph type="body" idx="1"/>
          </p:nvPr>
        </p:nvSpPr>
        <p:spPr bwMode="auto">
          <a:xfrm>
            <a:off x="686422" y="4175017"/>
            <a:ext cx="5485158" cy="483188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3668" name="Slide Number Placeholder 3">
            <a:extLst>
              <a:ext uri="{FF2B5EF4-FFF2-40B4-BE49-F238E27FC236}">
                <a16:creationId xmlns:a16="http://schemas.microsoft.com/office/drawing/2014/main" id="{061326B4-4598-4C4F-B702-DCECE2B23CB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9B01ECC-2BA8-4ECE-9FE5-C41CDC099DA7}" type="slidenum">
              <a:rPr lang="en-US" altLang="en-US" sz="1300">
                <a:latin typeface="Arial" panose="020B0604020202020204" pitchFamily="34" charset="0"/>
              </a:rPr>
              <a:pPr>
                <a:spcBef>
                  <a:spcPct val="0"/>
                </a:spcBef>
              </a:pPr>
              <a:t>15</a:t>
            </a:fld>
            <a:endParaRPr lang="en-US" altLang="en-US" sz="1300">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a:extLst>
              <a:ext uri="{FF2B5EF4-FFF2-40B4-BE49-F238E27FC236}">
                <a16:creationId xmlns:a16="http://schemas.microsoft.com/office/drawing/2014/main" id="{2D5BA589-DC8C-40D9-8A76-CAF4F73D54DB}"/>
              </a:ext>
            </a:extLst>
          </p:cNvPr>
          <p:cNvSpPr>
            <a:spLocks noGrp="1" noRot="1" noChangeAspect="1" noTextEdit="1"/>
          </p:cNvSpPr>
          <p:nvPr>
            <p:ph type="sldImg"/>
          </p:nvPr>
        </p:nvSpPr>
        <p:spPr bwMode="auto">
          <a:xfrm>
            <a:off x="1222375" y="700088"/>
            <a:ext cx="4332288" cy="32512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a:extLst>
              <a:ext uri="{FF2B5EF4-FFF2-40B4-BE49-F238E27FC236}">
                <a16:creationId xmlns:a16="http://schemas.microsoft.com/office/drawing/2014/main" id="{AC4DEACB-2D75-4904-BA31-DC6670054C85}"/>
              </a:ext>
            </a:extLst>
          </p:cNvPr>
          <p:cNvSpPr>
            <a:spLocks noGrp="1" noChangeArrowheads="1"/>
          </p:cNvSpPr>
          <p:nvPr>
            <p:ph type="body" idx="1"/>
          </p:nvPr>
        </p:nvSpPr>
        <p:spPr bwMode="auto">
          <a:xfrm>
            <a:off x="686422" y="4175017"/>
            <a:ext cx="5485158" cy="483188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3668" name="Slide Number Placeholder 3">
            <a:extLst>
              <a:ext uri="{FF2B5EF4-FFF2-40B4-BE49-F238E27FC236}">
                <a16:creationId xmlns:a16="http://schemas.microsoft.com/office/drawing/2014/main" id="{061326B4-4598-4C4F-B702-DCECE2B23CB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9B01ECC-2BA8-4ECE-9FE5-C41CDC099DA7}" type="slidenum">
              <a:rPr lang="en-US" altLang="en-US" sz="1300">
                <a:latin typeface="Arial" panose="020B0604020202020204" pitchFamily="34" charset="0"/>
              </a:rPr>
              <a:pPr>
                <a:spcBef>
                  <a:spcPct val="0"/>
                </a:spcBef>
              </a:pPr>
              <a:t>16</a:t>
            </a:fld>
            <a:endParaRPr lang="en-US" altLang="en-US" sz="1300">
              <a:latin typeface="Arial" panose="020B0604020202020204" pitchFamily="34" charset="0"/>
            </a:endParaRPr>
          </a:p>
        </p:txBody>
      </p:sp>
    </p:spTree>
    <p:extLst>
      <p:ext uri="{BB962C8B-B14F-4D97-AF65-F5344CB8AC3E}">
        <p14:creationId xmlns:p14="http://schemas.microsoft.com/office/powerpoint/2010/main" val="1996230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17</a:t>
            </a:fld>
            <a:endParaRPr lang="en-US" altLang="en-US"/>
          </a:p>
        </p:txBody>
      </p:sp>
    </p:spTree>
    <p:extLst>
      <p:ext uri="{BB962C8B-B14F-4D97-AF65-F5344CB8AC3E}">
        <p14:creationId xmlns:p14="http://schemas.microsoft.com/office/powerpoint/2010/main" val="31848597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a:extLst>
              <a:ext uri="{FF2B5EF4-FFF2-40B4-BE49-F238E27FC236}">
                <a16:creationId xmlns:a16="http://schemas.microsoft.com/office/drawing/2014/main" id="{0184DE9F-DF03-4E2C-B38F-C1B1301138A9}"/>
              </a:ext>
            </a:extLst>
          </p:cNvPr>
          <p:cNvSpPr>
            <a:spLocks noGrp="1" noRot="1" noChangeAspect="1" noTextEdit="1"/>
          </p:cNvSpPr>
          <p:nvPr>
            <p:ph type="sldImg"/>
          </p:nvPr>
        </p:nvSpPr>
        <p:spPr bwMode="auto">
          <a:xfrm>
            <a:off x="1077913" y="700088"/>
            <a:ext cx="4713287" cy="35353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0588A699-317A-4185-93F1-D840695D8432}"/>
              </a:ext>
            </a:extLst>
          </p:cNvPr>
          <p:cNvSpPr>
            <a:spLocks noGrp="1"/>
          </p:cNvSpPr>
          <p:nvPr>
            <p:ph type="body" idx="1"/>
          </p:nvPr>
        </p:nvSpPr>
        <p:spPr/>
        <p:txBody>
          <a:bodyPr>
            <a:normAutofit/>
          </a:bodyPr>
          <a:lstStyle/>
          <a:p>
            <a:pPr eaLnBrk="1" fontAlgn="auto" hangingPunct="1">
              <a:spcBef>
                <a:spcPts val="0"/>
              </a:spcBef>
              <a:spcAft>
                <a:spcPts val="0"/>
              </a:spcAft>
              <a:defRPr/>
            </a:pPr>
            <a:endParaRPr lang="en-US" dirty="0"/>
          </a:p>
        </p:txBody>
      </p:sp>
      <p:sp>
        <p:nvSpPr>
          <p:cNvPr id="95236" name="Slide Number Placeholder 3">
            <a:extLst>
              <a:ext uri="{FF2B5EF4-FFF2-40B4-BE49-F238E27FC236}">
                <a16:creationId xmlns:a16="http://schemas.microsoft.com/office/drawing/2014/main" id="{0FA33B00-97C5-4F5C-87E3-308D48303E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554EDAC-23BB-49E4-9C58-7BB166F8BA6D}" type="slidenum">
              <a:rPr lang="en-US" altLang="en-US" sz="1300">
                <a:latin typeface="Arial" panose="020B0604020202020204" pitchFamily="34" charset="0"/>
              </a:rPr>
              <a:pPr>
                <a:spcBef>
                  <a:spcPct val="0"/>
                </a:spcBef>
              </a:pPr>
              <a:t>18</a:t>
            </a:fld>
            <a:endParaRPr lang="en-US" altLang="en-US" sz="1300">
              <a:latin typeface="Arial" panose="020B0604020202020204" pitchFamily="34" charset="0"/>
            </a:endParaRPr>
          </a:p>
        </p:txBody>
      </p:sp>
    </p:spTree>
    <p:extLst>
      <p:ext uri="{BB962C8B-B14F-4D97-AF65-F5344CB8AC3E}">
        <p14:creationId xmlns:p14="http://schemas.microsoft.com/office/powerpoint/2010/main" val="19915244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3FFA1-97CB-69FB-347B-188F38B9DD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CA414F-A6A4-7872-62DE-AEBD96772A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296FB1-AA80-C3B5-9FBB-05C77F5ED4B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DFE6D9A-56A6-BA30-1B94-310ED84D9538}"/>
              </a:ext>
            </a:extLst>
          </p:cNvPr>
          <p:cNvSpPr>
            <a:spLocks noGrp="1"/>
          </p:cNvSpPr>
          <p:nvPr>
            <p:ph type="sldNum" sz="quarter" idx="5"/>
          </p:nvPr>
        </p:nvSpPr>
        <p:spPr/>
        <p:txBody>
          <a:bodyPr/>
          <a:lstStyle/>
          <a:p>
            <a:pPr>
              <a:defRPr/>
            </a:pPr>
            <a:fld id="{A1403960-E874-4205-B210-AD80FAC33F31}" type="slidenum">
              <a:rPr lang="en-US" altLang="en-US" smtClean="0"/>
              <a:pPr>
                <a:defRPr/>
              </a:pPr>
              <a:t>19</a:t>
            </a:fld>
            <a:endParaRPr lang="en-US" altLang="en-US"/>
          </a:p>
        </p:txBody>
      </p:sp>
    </p:spTree>
    <p:extLst>
      <p:ext uri="{BB962C8B-B14F-4D97-AF65-F5344CB8AC3E}">
        <p14:creationId xmlns:p14="http://schemas.microsoft.com/office/powerpoint/2010/main" val="940066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AF43E064-A759-4D0C-9B8C-0845B821D5F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7631283E-92F9-460E-8090-9ECC24B007D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5604" name="Slide Number Placeholder 3">
            <a:extLst>
              <a:ext uri="{FF2B5EF4-FFF2-40B4-BE49-F238E27FC236}">
                <a16:creationId xmlns:a16="http://schemas.microsoft.com/office/drawing/2014/main" id="{E1EBF8EE-1B00-4412-B8B3-DFAA15F33B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060C0C1-8EE4-406D-AF4D-8214EB2D9B4C}" type="slidenum">
              <a:rPr lang="en-US" altLang="en-US" sz="1300">
                <a:latin typeface="Arial" panose="020B0604020202020204" pitchFamily="34" charset="0"/>
              </a:rPr>
              <a:pPr>
                <a:spcBef>
                  <a:spcPct val="0"/>
                </a:spcBef>
              </a:pPr>
              <a:t>2</a:t>
            </a:fld>
            <a:endParaRPr lang="en-US" altLang="en-US" sz="1300">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a:extLst>
              <a:ext uri="{FF2B5EF4-FFF2-40B4-BE49-F238E27FC236}">
                <a16:creationId xmlns:a16="http://schemas.microsoft.com/office/drawing/2014/main" id="{DC55334C-5627-4265-BE9F-8526E7927D6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a:extLst>
              <a:ext uri="{FF2B5EF4-FFF2-40B4-BE49-F238E27FC236}">
                <a16:creationId xmlns:a16="http://schemas.microsoft.com/office/drawing/2014/main" id="{458B381C-3C62-434B-B4DD-7656630F683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9332" name="Slide Number Placeholder 3">
            <a:extLst>
              <a:ext uri="{FF2B5EF4-FFF2-40B4-BE49-F238E27FC236}">
                <a16:creationId xmlns:a16="http://schemas.microsoft.com/office/drawing/2014/main" id="{69F0958B-2270-4DBD-BC03-B6EC3447DD7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0856E2D-2B4A-49DB-AEB8-12791C6BEDAF}" type="slidenum">
              <a:rPr lang="en-US" altLang="en-US" sz="1300">
                <a:latin typeface="Arial" panose="020B0604020202020204" pitchFamily="34" charset="0"/>
              </a:rPr>
              <a:pPr>
                <a:spcBef>
                  <a:spcPct val="0"/>
                </a:spcBef>
              </a:pPr>
              <a:t>20</a:t>
            </a:fld>
            <a:endParaRPr lang="en-US" altLang="en-US" sz="1300">
              <a:latin typeface="Arial" panose="020B060402020202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a:extLst>
              <a:ext uri="{FF2B5EF4-FFF2-40B4-BE49-F238E27FC236}">
                <a16:creationId xmlns:a16="http://schemas.microsoft.com/office/drawing/2014/main" id="{0184DE9F-DF03-4E2C-B38F-C1B1301138A9}"/>
              </a:ext>
            </a:extLst>
          </p:cNvPr>
          <p:cNvSpPr>
            <a:spLocks noGrp="1" noRot="1" noChangeAspect="1" noTextEdit="1"/>
          </p:cNvSpPr>
          <p:nvPr>
            <p:ph type="sldImg"/>
          </p:nvPr>
        </p:nvSpPr>
        <p:spPr bwMode="auto">
          <a:xfrm>
            <a:off x="1077913" y="700088"/>
            <a:ext cx="4713287" cy="35353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0588A699-317A-4185-93F1-D840695D8432}"/>
              </a:ext>
            </a:extLst>
          </p:cNvPr>
          <p:cNvSpPr>
            <a:spLocks noGrp="1"/>
          </p:cNvSpPr>
          <p:nvPr>
            <p:ph type="body" idx="1"/>
          </p:nvPr>
        </p:nvSpPr>
        <p:spPr/>
        <p:txBody>
          <a:bodyPr>
            <a:normAutofit/>
          </a:bodyPr>
          <a:lstStyle/>
          <a:p>
            <a:pPr eaLnBrk="1" fontAlgn="auto" hangingPunct="1">
              <a:spcBef>
                <a:spcPts val="0"/>
              </a:spcBef>
              <a:spcAft>
                <a:spcPts val="0"/>
              </a:spcAft>
              <a:defRPr/>
            </a:pPr>
            <a:endParaRPr lang="en-US" dirty="0"/>
          </a:p>
        </p:txBody>
      </p:sp>
      <p:sp>
        <p:nvSpPr>
          <p:cNvPr id="95236" name="Slide Number Placeholder 3">
            <a:extLst>
              <a:ext uri="{FF2B5EF4-FFF2-40B4-BE49-F238E27FC236}">
                <a16:creationId xmlns:a16="http://schemas.microsoft.com/office/drawing/2014/main" id="{0FA33B00-97C5-4F5C-87E3-308D48303E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554EDAC-23BB-49E4-9C58-7BB166F8BA6D}" type="slidenum">
              <a:rPr lang="en-US" altLang="en-US" sz="1300">
                <a:latin typeface="Arial" panose="020B0604020202020204" pitchFamily="34" charset="0"/>
              </a:rPr>
              <a:pPr>
                <a:spcBef>
                  <a:spcPct val="0"/>
                </a:spcBef>
              </a:pPr>
              <a:t>21</a:t>
            </a:fld>
            <a:endParaRPr lang="en-US" altLang="en-US" sz="1300">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22</a:t>
            </a:fld>
            <a:endParaRPr lang="en-US" altLang="en-US"/>
          </a:p>
        </p:txBody>
      </p:sp>
    </p:spTree>
    <p:extLst>
      <p:ext uri="{BB962C8B-B14F-4D97-AF65-F5344CB8AC3E}">
        <p14:creationId xmlns:p14="http://schemas.microsoft.com/office/powerpoint/2010/main" val="3241267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a:extLst>
              <a:ext uri="{FF2B5EF4-FFF2-40B4-BE49-F238E27FC236}">
                <a16:creationId xmlns:a16="http://schemas.microsoft.com/office/drawing/2014/main" id="{AA53562A-A569-4B49-B1DF-2F1ACD90227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a:extLst>
              <a:ext uri="{FF2B5EF4-FFF2-40B4-BE49-F238E27FC236}">
                <a16:creationId xmlns:a16="http://schemas.microsoft.com/office/drawing/2014/main" id="{3C248FF8-07EB-4E97-8977-0D990DB4C95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1380" name="Slide Number Placeholder 3">
            <a:extLst>
              <a:ext uri="{FF2B5EF4-FFF2-40B4-BE49-F238E27FC236}">
                <a16:creationId xmlns:a16="http://schemas.microsoft.com/office/drawing/2014/main" id="{5854C039-C169-469D-BA91-24B00D982F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A319BD5-9DB4-4D30-9468-33D8C53E5564}" type="slidenum">
              <a:rPr lang="en-US" altLang="en-US" sz="1300">
                <a:latin typeface="Arial" panose="020B0604020202020204" pitchFamily="34" charset="0"/>
              </a:rPr>
              <a:pPr>
                <a:spcBef>
                  <a:spcPct val="0"/>
                </a:spcBef>
              </a:pPr>
              <a:t>23</a:t>
            </a:fld>
            <a:endParaRPr lang="en-US" altLang="en-US" sz="1300">
              <a:latin typeface="Arial" panose="020B060402020202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B2E80359-FF03-4036-9687-E6ACFEEEE05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692672E8-7805-494D-AC8C-5872F005309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4340" name="Slide Number Placeholder 3">
            <a:extLst>
              <a:ext uri="{FF2B5EF4-FFF2-40B4-BE49-F238E27FC236}">
                <a16:creationId xmlns:a16="http://schemas.microsoft.com/office/drawing/2014/main" id="{6D9EE96D-873D-421F-8711-4E79B6B00E0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7544582-80A7-4A16-8CDA-255848E51D5E}" type="slidenum">
              <a:rPr lang="en-US" altLang="en-US" sz="1300" smtClean="0">
                <a:latin typeface="Arial" panose="020B0604020202020204" pitchFamily="34" charset="0"/>
              </a:rPr>
              <a:pPr>
                <a:spcBef>
                  <a:spcPct val="0"/>
                </a:spcBef>
              </a:pPr>
              <a:t>24</a:t>
            </a:fld>
            <a:endParaRPr lang="en-US" altLang="en-US" sz="1300">
              <a:latin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a:extLst>
              <a:ext uri="{FF2B5EF4-FFF2-40B4-BE49-F238E27FC236}">
                <a16:creationId xmlns:a16="http://schemas.microsoft.com/office/drawing/2014/main" id="{8E7E6624-3E54-4407-A870-E5E901247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a:extLst>
              <a:ext uri="{FF2B5EF4-FFF2-40B4-BE49-F238E27FC236}">
                <a16:creationId xmlns:a16="http://schemas.microsoft.com/office/drawing/2014/main" id="{13432D5B-8A2E-46EE-8B58-0CA808EE11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3428" name="Slide Number Placeholder 3">
            <a:extLst>
              <a:ext uri="{FF2B5EF4-FFF2-40B4-BE49-F238E27FC236}">
                <a16:creationId xmlns:a16="http://schemas.microsoft.com/office/drawing/2014/main" id="{B5F9F61C-A58A-4488-BFEA-012B0657DC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3D91603-D581-420F-B255-6CD01DF51081}" type="slidenum">
              <a:rPr lang="en-US" altLang="en-US" sz="1300">
                <a:latin typeface="Arial" panose="020B0604020202020204" pitchFamily="34" charset="0"/>
              </a:rPr>
              <a:pPr>
                <a:spcBef>
                  <a:spcPct val="0"/>
                </a:spcBef>
              </a:pPr>
              <a:t>25</a:t>
            </a:fld>
            <a:endParaRPr lang="en-US" altLang="en-US" sz="1300">
              <a:latin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a:extLst>
              <a:ext uri="{FF2B5EF4-FFF2-40B4-BE49-F238E27FC236}">
                <a16:creationId xmlns:a16="http://schemas.microsoft.com/office/drawing/2014/main" id="{8E7E6624-3E54-4407-A870-E5E901247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es Placeholder 2">
            <a:extLst>
              <a:ext uri="{FF2B5EF4-FFF2-40B4-BE49-F238E27FC236}">
                <a16:creationId xmlns:a16="http://schemas.microsoft.com/office/drawing/2014/main" id="{13432D5B-8A2E-46EE-8B58-0CA808EE11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3428" name="Slide Number Placeholder 3">
            <a:extLst>
              <a:ext uri="{FF2B5EF4-FFF2-40B4-BE49-F238E27FC236}">
                <a16:creationId xmlns:a16="http://schemas.microsoft.com/office/drawing/2014/main" id="{B5F9F61C-A58A-4488-BFEA-012B0657DC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3D91603-D581-420F-B255-6CD01DF51081}" type="slidenum">
              <a:rPr lang="en-US" altLang="en-US" sz="1300">
                <a:latin typeface="Arial" panose="020B0604020202020204" pitchFamily="34" charset="0"/>
              </a:rPr>
              <a:pPr>
                <a:spcBef>
                  <a:spcPct val="0"/>
                </a:spcBef>
              </a:pPr>
              <a:t>26</a:t>
            </a:fld>
            <a:endParaRPr lang="en-US" altLang="en-US" sz="1300">
              <a:latin typeface="Arial" panose="020B0604020202020204" pitchFamily="34" charset="0"/>
            </a:endParaRPr>
          </a:p>
        </p:txBody>
      </p:sp>
    </p:spTree>
    <p:extLst>
      <p:ext uri="{BB962C8B-B14F-4D97-AF65-F5344CB8AC3E}">
        <p14:creationId xmlns:p14="http://schemas.microsoft.com/office/powerpoint/2010/main" val="22775196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a:extLst>
              <a:ext uri="{FF2B5EF4-FFF2-40B4-BE49-F238E27FC236}">
                <a16:creationId xmlns:a16="http://schemas.microsoft.com/office/drawing/2014/main" id="{3D4C5E6F-F1CF-4194-AE0D-196ACFC1106F}"/>
              </a:ext>
            </a:extLst>
          </p:cNvPr>
          <p:cNvSpPr>
            <a:spLocks noGrp="1" noRot="1" noChangeAspect="1" noTextEdit="1"/>
          </p:cNvSpPr>
          <p:nvPr>
            <p:ph type="sldImg"/>
          </p:nvPr>
        </p:nvSpPr>
        <p:spPr bwMode="auto">
          <a:xfrm>
            <a:off x="1279525" y="700088"/>
            <a:ext cx="4252913" cy="31908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00AAC3E8-AAAF-46CE-A7C8-9A6AE220A3CC}"/>
              </a:ext>
            </a:extLst>
          </p:cNvPr>
          <p:cNvSpPr>
            <a:spLocks noGrp="1"/>
          </p:cNvSpPr>
          <p:nvPr>
            <p:ph type="body" idx="1"/>
          </p:nvPr>
        </p:nvSpPr>
        <p:spPr>
          <a:xfrm>
            <a:off x="686422" y="4103445"/>
            <a:ext cx="5485158" cy="4841427"/>
          </a:xfrm>
        </p:spPr>
        <p:txBody>
          <a:bodyPr wrap="square" numCol="1" anchor="t" anchorCtr="0" compatLnSpc="1">
            <a:prstTxWarp prst="textNoShape">
              <a:avLst/>
            </a:prstTxWarp>
            <a:noAutofit/>
          </a:bodyPr>
          <a:lstStyle/>
          <a:p>
            <a:pPr eaLnBrk="1" hangingPunct="1">
              <a:spcBef>
                <a:spcPct val="0"/>
              </a:spcBef>
              <a:defRPr/>
            </a:pPr>
            <a:endParaRPr lang="en-US" dirty="0"/>
          </a:p>
        </p:txBody>
      </p:sp>
      <p:sp>
        <p:nvSpPr>
          <p:cNvPr id="107524" name="Slide Number Placeholder 3">
            <a:extLst>
              <a:ext uri="{FF2B5EF4-FFF2-40B4-BE49-F238E27FC236}">
                <a16:creationId xmlns:a16="http://schemas.microsoft.com/office/drawing/2014/main" id="{084D6FD0-CB3F-48D1-A2EF-C3B87745688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33F13D4-ED1D-4E5E-82A7-8640F0B1BC0E}" type="slidenum">
              <a:rPr lang="en-US" altLang="en-US" sz="1300">
                <a:latin typeface="Arial" panose="020B0604020202020204" pitchFamily="34" charset="0"/>
              </a:rPr>
              <a:pPr>
                <a:spcBef>
                  <a:spcPct val="0"/>
                </a:spcBef>
              </a:pPr>
              <a:t>27</a:t>
            </a:fld>
            <a:endParaRPr lang="en-US" altLang="en-US" sz="1300">
              <a:latin typeface="Arial" panose="020B0604020202020204" pitchFamily="34" charset="0"/>
            </a:endParaRPr>
          </a:p>
        </p:txBody>
      </p:sp>
    </p:spTree>
    <p:extLst>
      <p:ext uri="{BB962C8B-B14F-4D97-AF65-F5344CB8AC3E}">
        <p14:creationId xmlns:p14="http://schemas.microsoft.com/office/powerpoint/2010/main" val="25756015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28</a:t>
            </a:fld>
            <a:endParaRPr lang="en-US" altLang="en-US"/>
          </a:p>
        </p:txBody>
      </p:sp>
    </p:spTree>
    <p:extLst>
      <p:ext uri="{BB962C8B-B14F-4D97-AF65-F5344CB8AC3E}">
        <p14:creationId xmlns:p14="http://schemas.microsoft.com/office/powerpoint/2010/main" val="1330442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3</a:t>
            </a:fld>
            <a:endParaRPr lang="en-US" altLang="en-US"/>
          </a:p>
        </p:txBody>
      </p:sp>
    </p:spTree>
    <p:extLst>
      <p:ext uri="{BB962C8B-B14F-4D97-AF65-F5344CB8AC3E}">
        <p14:creationId xmlns:p14="http://schemas.microsoft.com/office/powerpoint/2010/main" val="2511946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FBF5E8-84D3-4AFD-A779-28A14E861213}" type="slidenum">
              <a:rPr lang="en-US" smtClean="0"/>
              <a:t>4</a:t>
            </a:fld>
            <a:endParaRPr lang="en-US"/>
          </a:p>
        </p:txBody>
      </p:sp>
    </p:spTree>
    <p:extLst>
      <p:ext uri="{BB962C8B-B14F-4D97-AF65-F5344CB8AC3E}">
        <p14:creationId xmlns:p14="http://schemas.microsoft.com/office/powerpoint/2010/main" val="3246350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5</a:t>
            </a:fld>
            <a:endParaRPr lang="en-US" altLang="en-US"/>
          </a:p>
        </p:txBody>
      </p:sp>
    </p:spTree>
    <p:extLst>
      <p:ext uri="{BB962C8B-B14F-4D97-AF65-F5344CB8AC3E}">
        <p14:creationId xmlns:p14="http://schemas.microsoft.com/office/powerpoint/2010/main" val="3398365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a:extLst>
              <a:ext uri="{FF2B5EF4-FFF2-40B4-BE49-F238E27FC236}">
                <a16:creationId xmlns:a16="http://schemas.microsoft.com/office/drawing/2014/main" id="{5428D7FC-59E9-4C3B-BC68-CE0735C280C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a:extLst>
              <a:ext uri="{FF2B5EF4-FFF2-40B4-BE49-F238E27FC236}">
                <a16:creationId xmlns:a16="http://schemas.microsoft.com/office/drawing/2014/main" id="{20CA3D59-081C-447B-8B42-FCA1B0A81508}"/>
              </a:ext>
            </a:extLst>
          </p:cNvPr>
          <p:cNvSpPr>
            <a:spLocks noGrp="1"/>
          </p:cNvSpPr>
          <p:nvPr>
            <p:ph type="body" idx="1"/>
          </p:nvPr>
        </p:nvSpPr>
        <p:spPr bwMode="auto"/>
        <p:txBody>
          <a:bodyPr wrap="square" numCol="1" anchor="t" anchorCtr="0" compatLnSpc="1">
            <a:prstTxWarp prst="textNoShape">
              <a:avLst/>
            </a:prstTxWarp>
            <a:normAutofit/>
          </a:bodyPr>
          <a:lstStyle/>
          <a:p>
            <a:pPr eaLnBrk="1" hangingPunct="1">
              <a:spcBef>
                <a:spcPct val="0"/>
              </a:spcBef>
              <a:defRPr/>
            </a:pPr>
            <a:endParaRPr lang="en-US" altLang="en-US" dirty="0"/>
          </a:p>
        </p:txBody>
      </p:sp>
      <p:sp>
        <p:nvSpPr>
          <p:cNvPr id="64516" name="Slide Number Placeholder 3">
            <a:extLst>
              <a:ext uri="{FF2B5EF4-FFF2-40B4-BE49-F238E27FC236}">
                <a16:creationId xmlns:a16="http://schemas.microsoft.com/office/drawing/2014/main" id="{C36F5069-E247-492B-85B7-29F043A2B23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8BC9243-78FD-4757-9EA3-0635B537ABDE}" type="slidenum">
              <a:rPr lang="en-US" altLang="en-US" sz="1300">
                <a:latin typeface="Arial" panose="020B0604020202020204" pitchFamily="34" charset="0"/>
              </a:rPr>
              <a:pPr>
                <a:spcBef>
                  <a:spcPct val="0"/>
                </a:spcBef>
              </a:pPr>
              <a:t>6</a:t>
            </a:fld>
            <a:endParaRPr lang="en-US" altLang="en-US" sz="130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7</a:t>
            </a:fld>
            <a:endParaRPr lang="en-US" altLang="en-US"/>
          </a:p>
        </p:txBody>
      </p:sp>
    </p:spTree>
    <p:extLst>
      <p:ext uri="{BB962C8B-B14F-4D97-AF65-F5344CB8AC3E}">
        <p14:creationId xmlns:p14="http://schemas.microsoft.com/office/powerpoint/2010/main" val="153377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a:extLst>
              <a:ext uri="{FF2B5EF4-FFF2-40B4-BE49-F238E27FC236}">
                <a16:creationId xmlns:a16="http://schemas.microsoft.com/office/drawing/2014/main" id="{20FD241F-E9CF-461B-A670-1D71C3E75C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a:extLst>
              <a:ext uri="{FF2B5EF4-FFF2-40B4-BE49-F238E27FC236}">
                <a16:creationId xmlns:a16="http://schemas.microsoft.com/office/drawing/2014/main" id="{8C6AFFF2-1013-4450-A15C-B0B7F4C93B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87044" name="Slide Number Placeholder 3">
            <a:extLst>
              <a:ext uri="{FF2B5EF4-FFF2-40B4-BE49-F238E27FC236}">
                <a16:creationId xmlns:a16="http://schemas.microsoft.com/office/drawing/2014/main" id="{D6BB2712-2398-40F3-9AC4-E31B4E713A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CE3383E-D2C7-487C-8929-B6F6CE48BF72}" type="slidenum">
              <a:rPr lang="en-US" altLang="en-US" sz="1300">
                <a:latin typeface="Arial" panose="020B0604020202020204" pitchFamily="34" charset="0"/>
              </a:rPr>
              <a:pPr>
                <a:spcBef>
                  <a:spcPct val="0"/>
                </a:spcBef>
              </a:pPr>
              <a:t>8</a:t>
            </a:fld>
            <a:endParaRPr lang="en-US" altLang="en-US" sz="130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id="{E601F6F5-CECF-4E48-9C2F-B9E8DEC125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es Placeholder 2">
            <a:extLst>
              <a:ext uri="{FF2B5EF4-FFF2-40B4-BE49-F238E27FC236}">
                <a16:creationId xmlns:a16="http://schemas.microsoft.com/office/drawing/2014/main" id="{991086A6-386F-4901-99EE-9F894D02A0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7764" name="Slide Number Placeholder 3">
            <a:extLst>
              <a:ext uri="{FF2B5EF4-FFF2-40B4-BE49-F238E27FC236}">
                <a16:creationId xmlns:a16="http://schemas.microsoft.com/office/drawing/2014/main" id="{957224B4-1DD4-4172-A78B-4DB79B63205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6D40C59-480A-4CD1-AC8F-6580DE8909ED}" type="slidenum">
              <a:rPr lang="en-US" altLang="en-US" sz="1300">
                <a:latin typeface="Arial" panose="020B0604020202020204" pitchFamily="34" charset="0"/>
              </a:rPr>
              <a:pPr>
                <a:spcBef>
                  <a:spcPct val="0"/>
                </a:spcBef>
              </a:pPr>
              <a:t>9</a:t>
            </a:fld>
            <a:endParaRPr lang="en-US" altLang="en-US" sz="13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4848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p>
        </p:txBody>
      </p:sp>
    </p:spTree>
    <p:extLst>
      <p:ext uri="{BB962C8B-B14F-4D97-AF65-F5344CB8AC3E}">
        <p14:creationId xmlns:p14="http://schemas.microsoft.com/office/powerpoint/2010/main" val="4247089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p>
        </p:txBody>
      </p:sp>
    </p:spTree>
    <p:extLst>
      <p:ext uri="{BB962C8B-B14F-4D97-AF65-F5344CB8AC3E}">
        <p14:creationId xmlns:p14="http://schemas.microsoft.com/office/powerpoint/2010/main" val="3921413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p>
        </p:txBody>
      </p:sp>
    </p:spTree>
    <p:extLst>
      <p:ext uri="{BB962C8B-B14F-4D97-AF65-F5344CB8AC3E}">
        <p14:creationId xmlns:p14="http://schemas.microsoft.com/office/powerpoint/2010/main" val="1448449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p>
        </p:txBody>
      </p:sp>
    </p:spTree>
    <p:extLst>
      <p:ext uri="{BB962C8B-B14F-4D97-AF65-F5344CB8AC3E}">
        <p14:creationId xmlns:p14="http://schemas.microsoft.com/office/powerpoint/2010/main" val="1774085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91574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18066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B49733-5AD9-4D2B-94C9-3593F24B21EB}"/>
              </a:ext>
            </a:extLst>
          </p:cNvPr>
          <p:cNvSpPr>
            <a:spLocks noGrp="1"/>
          </p:cNvSpPr>
          <p:nvPr>
            <p:ph type="dt" sz="half" idx="10"/>
          </p:nvPr>
        </p:nvSpPr>
        <p:spPr/>
        <p:txBody>
          <a:bodyPr/>
          <a:lstStyle/>
          <a:p>
            <a:fld id="{A9B8062A-A078-41A8-A0AA-11C6191C2542}" type="datetimeFigureOut">
              <a:rPr lang="en-US" smtClean="0"/>
              <a:t>2/24/2026</a:t>
            </a:fld>
            <a:endParaRPr lang="en-US"/>
          </a:p>
        </p:txBody>
      </p:sp>
      <p:sp>
        <p:nvSpPr>
          <p:cNvPr id="3" name="Footer Placeholder 2">
            <a:extLst>
              <a:ext uri="{FF2B5EF4-FFF2-40B4-BE49-F238E27FC236}">
                <a16:creationId xmlns:a16="http://schemas.microsoft.com/office/drawing/2014/main" id="{92BA47A1-2CE4-416B-A066-9D4CE7D8FD2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44AE335-A56B-4D1F-8A5C-D4B681F9085A}"/>
              </a:ext>
            </a:extLst>
          </p:cNvPr>
          <p:cNvSpPr>
            <a:spLocks noGrp="1"/>
          </p:cNvSpPr>
          <p:nvPr>
            <p:ph type="sldNum" sz="quarter" idx="12"/>
          </p:nvPr>
        </p:nvSpPr>
        <p:spPr/>
        <p:txBody>
          <a:bodyPr/>
          <a:lstStyle/>
          <a:p>
            <a:fld id="{BB0344BE-21AD-45F5-9F69-439EC90C189B}" type="slidenum">
              <a:rPr lang="en-US" smtClean="0"/>
              <a:t>‹#›</a:t>
            </a:fld>
            <a:endParaRPr lang="en-US"/>
          </a:p>
        </p:txBody>
      </p:sp>
    </p:spTree>
    <p:extLst>
      <p:ext uri="{BB962C8B-B14F-4D97-AF65-F5344CB8AC3E}">
        <p14:creationId xmlns:p14="http://schemas.microsoft.com/office/powerpoint/2010/main" val="3959303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EA9AE20B-8DAC-41C3-B382-90AD69DEE6A0}"/>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a:extLst>
              <a:ext uri="{FF2B5EF4-FFF2-40B4-BE49-F238E27FC236}">
                <a16:creationId xmlns:a16="http://schemas.microsoft.com/office/drawing/2014/main" id="{2893F091-1DB1-44C9-AFF5-97F1417C3F93}"/>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4007" r:id="rId1"/>
    <p:sldLayoutId id="2147484008" r:id="rId2"/>
    <p:sldLayoutId id="2147484002" r:id="rId3"/>
    <p:sldLayoutId id="2147484003" r:id="rId4"/>
    <p:sldLayoutId id="2147484004" r:id="rId5"/>
    <p:sldLayoutId id="2147484005" r:id="rId6"/>
    <p:sldLayoutId id="2147484006" r:id="rId7"/>
    <p:sldLayoutId id="2147484009" r:id="rId8"/>
  </p:sldLayoutIdLst>
  <p:hf hdr="0" ftr="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D40E1B8-9E56-49C8-AB7C-FAD1859BA442}"/>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dirty="0">
                <a:latin typeface="Times New Roman" panose="02020603050405020304" pitchFamily="18" charset="0"/>
                <a:ea typeface="+mj-ea"/>
                <a:cs typeface="Times New Roman" panose="02020603050405020304" pitchFamily="18" charset="0"/>
              </a:rPr>
              <a:t>Course #MODL301</a:t>
            </a:r>
          </a:p>
        </p:txBody>
      </p:sp>
      <p:sp>
        <p:nvSpPr>
          <p:cNvPr id="9" name="Rectangle 5">
            <a:extLst>
              <a:ext uri="{FF2B5EF4-FFF2-40B4-BE49-F238E27FC236}">
                <a16:creationId xmlns:a16="http://schemas.microsoft.com/office/drawing/2014/main" id="{0D6E1EED-6AD7-4C71-B165-B1CC50E8F740}"/>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10" name="Title 1">
            <a:extLst>
              <a:ext uri="{FF2B5EF4-FFF2-40B4-BE49-F238E27FC236}">
                <a16:creationId xmlns:a16="http://schemas.microsoft.com/office/drawing/2014/main" id="{8DF7A3CB-7360-4E33-B0F0-BCFA86C31A69}"/>
              </a:ext>
            </a:extLst>
          </p:cNvPr>
          <p:cNvSpPr txBox="1">
            <a:spLocks noGrp="1"/>
          </p:cNvSpPr>
          <p:nvPr>
            <p:ph type="title" idx="4294967295"/>
          </p:nvPr>
        </p:nvSpPr>
        <p:spPr>
          <a:xfrm>
            <a:off x="249238" y="869950"/>
            <a:ext cx="8894762"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AERMOD Fundamentals</a:t>
            </a:r>
            <a:b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b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Part 2</a:t>
            </a:r>
          </a:p>
        </p:txBody>
      </p:sp>
      <p:sp>
        <p:nvSpPr>
          <p:cNvPr id="11" name="Title 1">
            <a:extLst>
              <a:ext uri="{FF2B5EF4-FFF2-40B4-BE49-F238E27FC236}">
                <a16:creationId xmlns:a16="http://schemas.microsoft.com/office/drawing/2014/main" id="{2F51F87C-E55C-44A1-8719-92A2EF0BD6DE}"/>
              </a:ext>
            </a:extLst>
          </p:cNvPr>
          <p:cNvSpPr txBox="1">
            <a:spLocks/>
          </p:cNvSpPr>
          <p:nvPr/>
        </p:nvSpPr>
        <p:spPr>
          <a:xfrm>
            <a:off x="5408613" y="4973638"/>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endParaRPr lang="en-US" cap="small" dirty="0">
              <a:latin typeface="Times New Roman" panose="02020603050405020304" pitchFamily="18" charset="0"/>
              <a:ea typeface="+mj-ea"/>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Content Placeholder 6">
            <a:extLst>
              <a:ext uri="{FF2B5EF4-FFF2-40B4-BE49-F238E27FC236}">
                <a16:creationId xmlns:a16="http://schemas.microsoft.com/office/drawing/2014/main" id="{6C1B2DE7-3DB9-4F66-961E-BF46B01D690F}"/>
              </a:ext>
            </a:extLst>
          </p:cNvPr>
          <p:cNvSpPr>
            <a:spLocks noGrp="1"/>
          </p:cNvSpPr>
          <p:nvPr>
            <p:ph sz="half" idx="1"/>
          </p:nvPr>
        </p:nvSpPr>
        <p:spPr>
          <a:xfrm>
            <a:off x="1168140" y="2065498"/>
            <a:ext cx="7630009" cy="1860253"/>
          </a:xfrm>
        </p:spPr>
        <p:txBody>
          <a:bodyPr/>
          <a:lstStyle/>
          <a:p>
            <a:pPr marL="457200" lvl="1" indent="0" eaLnBrk="1" hangingPunct="1">
              <a:buFont typeface="Arial" panose="020B0604020202020204" pitchFamily="34" charset="0"/>
              <a:buNone/>
              <a:defRPr/>
            </a:pPr>
            <a:r>
              <a:rPr lang="en-US" altLang="en-US" sz="3200" dirty="0">
                <a:latin typeface="Times New Roman" panose="02020603050405020304" pitchFamily="18" charset="0"/>
                <a:cs typeface="Times New Roman" panose="02020603050405020304" pitchFamily="18" charset="0"/>
              </a:rPr>
              <a:t>The horizontal concentration distribution is assumed to be a simple Gaussian form (as with Stable conditions)</a:t>
            </a:r>
          </a:p>
          <a:p>
            <a:pPr eaLnBrk="1" hangingPunct="1">
              <a:defRPr/>
            </a:pPr>
            <a:endParaRPr lang="en-US" altLang="en-US" sz="3200" dirty="0">
              <a:latin typeface="Times New Roman" panose="02020603050405020304" pitchFamily="18" charset="0"/>
              <a:cs typeface="Times New Roman" panose="02020603050405020304" pitchFamily="18" charset="0"/>
            </a:endParaRPr>
          </a:p>
          <a:p>
            <a:pPr eaLnBrk="1" hangingPunct="1">
              <a:defRPr/>
            </a:pPr>
            <a:endParaRPr lang="en-US" altLang="en-US" sz="3200" dirty="0">
              <a:latin typeface="Times New Roman" panose="02020603050405020304" pitchFamily="18" charset="0"/>
              <a:cs typeface="Times New Roman" panose="02020603050405020304" pitchFamily="18" charset="0"/>
            </a:endParaRPr>
          </a:p>
          <a:p>
            <a:pPr eaLnBrk="1" hangingPunct="1">
              <a:defRPr/>
            </a:pPr>
            <a:endParaRPr lang="en-US" altLang="en-US" sz="3200" dirty="0">
              <a:latin typeface="Times New Roman" panose="02020603050405020304" pitchFamily="18" charset="0"/>
              <a:cs typeface="Times New Roman" panose="02020603050405020304" pitchFamily="18" charset="0"/>
            </a:endParaRPr>
          </a:p>
          <a:p>
            <a:pPr lvl="1" eaLnBrk="1" hangingPunct="1">
              <a:defRPr/>
            </a:pPr>
            <a:endParaRPr lang="en-US" altLang="en-US" sz="3200" dirty="0">
              <a:latin typeface="Times New Roman" panose="02020603050405020304" pitchFamily="18" charset="0"/>
              <a:cs typeface="Times New Roman" panose="02020603050405020304" pitchFamily="18" charset="0"/>
            </a:endParaRPr>
          </a:p>
          <a:p>
            <a:pPr lvl="1" eaLnBrk="1" hangingPunct="1">
              <a:defRPr/>
            </a:pPr>
            <a:endParaRPr lang="en-US" altLang="en-US" sz="3200" dirty="0">
              <a:latin typeface="Times New Roman" panose="02020603050405020304" pitchFamily="18" charset="0"/>
              <a:cs typeface="Times New Roman" panose="02020603050405020304" pitchFamily="18" charset="0"/>
            </a:endParaRPr>
          </a:p>
          <a:p>
            <a:pPr lvl="1" eaLnBrk="1" hangingPunct="1">
              <a:defRPr/>
            </a:pPr>
            <a:endParaRPr lang="en-US" altLang="en-US" sz="3200" dirty="0">
              <a:latin typeface="Times New Roman" panose="02020603050405020304" pitchFamily="18" charset="0"/>
              <a:cs typeface="Times New Roman" panose="02020603050405020304" pitchFamily="18" charset="0"/>
            </a:endParaRPr>
          </a:p>
          <a:p>
            <a:pPr lvl="1" eaLnBrk="1" hangingPunct="1">
              <a:defRPr/>
            </a:pPr>
            <a:endParaRPr lang="en-US" altLang="en-US" sz="3200" dirty="0">
              <a:latin typeface="Times New Roman" panose="02020603050405020304" pitchFamily="18" charset="0"/>
              <a:cs typeface="Times New Roman" panose="02020603050405020304" pitchFamily="18" charset="0"/>
            </a:endParaRPr>
          </a:p>
          <a:p>
            <a:pPr lvl="1" eaLnBrk="1" hangingPunct="1">
              <a:defRPr/>
            </a:pPr>
            <a:endParaRPr lang="en-US" altLang="en-US" sz="3200"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sz="3200" dirty="0">
              <a:latin typeface="Times New Roman" panose="02020603050405020304" pitchFamily="18" charset="0"/>
              <a:cs typeface="Times New Roman" panose="02020603050405020304" pitchFamily="18" charset="0"/>
            </a:endParaRPr>
          </a:p>
        </p:txBody>
      </p:sp>
      <p:sp>
        <p:nvSpPr>
          <p:cNvPr id="4" name="Title 4">
            <a:extLst>
              <a:ext uri="{FF2B5EF4-FFF2-40B4-BE49-F238E27FC236}">
                <a16:creationId xmlns:a16="http://schemas.microsoft.com/office/drawing/2014/main" id="{4B803075-BA8F-4335-9579-47C9AA1D9EFA}"/>
              </a:ext>
            </a:extLst>
          </p:cNvPr>
          <p:cNvSpPr txBox="1">
            <a:spLocks/>
          </p:cNvSpPr>
          <p:nvPr/>
        </p:nvSpPr>
        <p:spPr bwMode="auto">
          <a:xfrm>
            <a:off x="1249345" y="457200"/>
            <a:ext cx="7467600" cy="98424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36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sz="3200" dirty="0">
                <a:latin typeface="Times New Roman" panose="02020603050405020304" pitchFamily="18" charset="0"/>
                <a:cs typeface="Times New Roman" panose="02020603050405020304" pitchFamily="18" charset="0"/>
              </a:rPr>
              <a:t>AERMOD PLUMES</a:t>
            </a:r>
            <a:br>
              <a:rPr lang="en-US"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Convective Boundary Layer </a:t>
            </a:r>
            <a:r>
              <a:rPr lang="en-US" altLang="en-US" sz="3000" dirty="0">
                <a:latin typeface="Times New Roman" panose="02020603050405020304" pitchFamily="18" charset="0"/>
                <a:cs typeface="Times New Roman" panose="02020603050405020304" pitchFamily="18" charset="0"/>
              </a:rPr>
              <a:t>(L &lt; 0)</a:t>
            </a:r>
          </a:p>
          <a:p>
            <a:pPr eaLnBrk="1" hangingPunct="1">
              <a:defRPr/>
            </a:pPr>
            <a:endParaRPr lang="en-US" sz="3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Content Placeholder 6">
            <a:extLst>
              <a:ext uri="{FF2B5EF4-FFF2-40B4-BE49-F238E27FC236}">
                <a16:creationId xmlns:a16="http://schemas.microsoft.com/office/drawing/2014/main" id="{B2F49745-3C60-417D-8B45-1422865378D1}"/>
              </a:ext>
            </a:extLst>
          </p:cNvPr>
          <p:cNvSpPr>
            <a:spLocks noGrp="1"/>
          </p:cNvSpPr>
          <p:nvPr>
            <p:ph sz="half" idx="1"/>
          </p:nvPr>
        </p:nvSpPr>
        <p:spPr>
          <a:xfrm>
            <a:off x="1581150" y="1857375"/>
            <a:ext cx="7239000" cy="4286250"/>
          </a:xfrm>
        </p:spPr>
        <p:txBody>
          <a:bodyPr/>
          <a:lstStyle/>
          <a:p>
            <a:pPr eaLnBrk="1" hangingPunct="1">
              <a:lnSpc>
                <a:spcPct val="90000"/>
              </a:lnSpc>
              <a:spcAft>
                <a:spcPct val="10000"/>
              </a:spcAft>
            </a:pPr>
            <a:r>
              <a:rPr lang="en-US" altLang="en-US" sz="2800" dirty="0">
                <a:latin typeface="Times New Roman" panose="02020603050405020304" pitchFamily="18" charset="0"/>
                <a:cs typeface="Times New Roman" panose="02020603050405020304" pitchFamily="18" charset="0"/>
              </a:rPr>
              <a:t>Growth of layer and strength of instability is due primarily to surface heating</a:t>
            </a:r>
          </a:p>
          <a:p>
            <a:pPr eaLnBrk="1" hangingPunct="1">
              <a:lnSpc>
                <a:spcPct val="90000"/>
              </a:lnSpc>
              <a:spcAft>
                <a:spcPct val="10000"/>
              </a:spcAft>
            </a:pPr>
            <a:r>
              <a:rPr lang="en-US" altLang="en-US" sz="2800" dirty="0">
                <a:latin typeface="Times New Roman" panose="02020603050405020304" pitchFamily="18" charset="0"/>
                <a:cs typeface="Times New Roman" panose="02020603050405020304" pitchFamily="18" charset="0"/>
              </a:rPr>
              <a:t>Convective cells create areas of updrafts and downdrafts </a:t>
            </a:r>
          </a:p>
          <a:p>
            <a:pPr lvl="1" eaLnBrk="1" hangingPunct="1">
              <a:lnSpc>
                <a:spcPct val="90000"/>
              </a:lnSpc>
              <a:spcAft>
                <a:spcPct val="10000"/>
              </a:spcAft>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60% downdrafts vs. 40% updrafts resulting a non-Gaussian vertical structure</a:t>
            </a:r>
          </a:p>
          <a:p>
            <a:pPr eaLnBrk="1" hangingPunct="1">
              <a:lnSpc>
                <a:spcPct val="90000"/>
              </a:lnSpc>
              <a:spcAft>
                <a:spcPct val="10000"/>
              </a:spcAft>
            </a:pPr>
            <a:r>
              <a:rPr lang="en-US" altLang="en-US" sz="2800" dirty="0">
                <a:latin typeface="Times New Roman" panose="02020603050405020304" pitchFamily="18" charset="0"/>
                <a:cs typeface="Times New Roman" panose="02020603050405020304" pitchFamily="18" charset="0"/>
              </a:rPr>
              <a:t>AERMOD accounts for non-Gaussian vertical structure of dispersion in the CBL</a:t>
            </a:r>
          </a:p>
          <a:p>
            <a:pPr lvl="1" eaLnBrk="1" hangingPunct="1">
              <a:lnSpc>
                <a:spcPct val="90000"/>
              </a:lnSpc>
              <a:spcAft>
                <a:spcPct val="10000"/>
              </a:spcAft>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Pollutants released into updrafts are simulated separately from those released into downdrafts</a:t>
            </a:r>
          </a:p>
          <a:p>
            <a:pPr lvl="1" eaLnBrk="1" hangingPunct="1"/>
            <a:endParaRPr lang="en-US" altLang="en-US"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dirty="0">
              <a:latin typeface="Times New Roman" panose="02020603050405020304" pitchFamily="18" charset="0"/>
              <a:cs typeface="Times New Roman" panose="02020603050405020304" pitchFamily="18" charset="0"/>
            </a:endParaRPr>
          </a:p>
        </p:txBody>
      </p:sp>
      <p:sp>
        <p:nvSpPr>
          <p:cNvPr id="6" name="Title 4">
            <a:extLst>
              <a:ext uri="{FF2B5EF4-FFF2-40B4-BE49-F238E27FC236}">
                <a16:creationId xmlns:a16="http://schemas.microsoft.com/office/drawing/2014/main" id="{FCBD2658-14E7-41DD-B9C3-6B5335875D5D}"/>
              </a:ext>
            </a:extLst>
          </p:cNvPr>
          <p:cNvSpPr txBox="1">
            <a:spLocks/>
          </p:cNvSpPr>
          <p:nvPr/>
        </p:nvSpPr>
        <p:spPr bwMode="auto">
          <a:xfrm>
            <a:off x="1238773" y="402431"/>
            <a:ext cx="7467600" cy="98424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36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sz="3200" dirty="0">
                <a:latin typeface="Times New Roman" panose="02020603050405020304" pitchFamily="18" charset="0"/>
                <a:cs typeface="Times New Roman" panose="02020603050405020304" pitchFamily="18" charset="0"/>
              </a:rPr>
              <a:t>AERMOD PLUMES</a:t>
            </a:r>
            <a:br>
              <a:rPr lang="en-US"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Convective Boundary Layer </a:t>
            </a:r>
            <a:r>
              <a:rPr lang="en-US" altLang="en-US" sz="3000" dirty="0">
                <a:latin typeface="Times New Roman" panose="02020603050405020304" pitchFamily="18" charset="0"/>
                <a:cs typeface="Times New Roman" panose="02020603050405020304" pitchFamily="18" charset="0"/>
              </a:rPr>
              <a:t>(L &lt; 0)</a:t>
            </a:r>
          </a:p>
          <a:p>
            <a:pPr eaLnBrk="1" hangingPunct="1">
              <a:defRPr/>
            </a:pPr>
            <a:endParaRPr lang="en-US" sz="3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962CD5D-F317-44B3-8933-5736738CF063}"/>
              </a:ext>
            </a:extLst>
          </p:cNvPr>
          <p:cNvSpPr>
            <a:spLocks noGrp="1"/>
          </p:cNvSpPr>
          <p:nvPr>
            <p:ph type="title"/>
          </p:nvPr>
        </p:nvSpPr>
        <p:spPr>
          <a:xfrm>
            <a:off x="1153886" y="378571"/>
            <a:ext cx="7467600" cy="623887"/>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Convective Boundary Layer</a:t>
            </a:r>
          </a:p>
        </p:txBody>
      </p:sp>
      <p:pic>
        <p:nvPicPr>
          <p:cNvPr id="90116" name="Picture 2" descr="This figure illustrates the effects of updrafts and downdrafts on a plume and an ensemble-averaged plume. &#10;&#10;Because a larger percentage (60%) of the instantaneous plume is affected by downdrafts, the ensemble average has a general downward trend. Because downdrafts are more prevalent, the average velocity of the downdrafts is correspondingly weaker than the average updraft velocity to ensure that mass is conserved.">
            <a:extLst>
              <a:ext uri="{FF2B5EF4-FFF2-40B4-BE49-F238E27FC236}">
                <a16:creationId xmlns:a16="http://schemas.microsoft.com/office/drawing/2014/main" id="{9BC485E6-A401-475C-A35F-EAB9588F4FB7}"/>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871598" y="1219200"/>
            <a:ext cx="6165915" cy="4772025"/>
          </a:xfrm>
        </p:spPr>
      </p:pic>
      <p:sp>
        <p:nvSpPr>
          <p:cNvPr id="6" name="TextBox 5">
            <a:extLst>
              <a:ext uri="{FF2B5EF4-FFF2-40B4-BE49-F238E27FC236}">
                <a16:creationId xmlns:a16="http://schemas.microsoft.com/office/drawing/2014/main" id="{5232C94D-025E-4BA9-A5F5-190A0B26D9BF}"/>
              </a:ext>
            </a:extLst>
          </p:cNvPr>
          <p:cNvSpPr txBox="1"/>
          <p:nvPr/>
        </p:nvSpPr>
        <p:spPr>
          <a:xfrm>
            <a:off x="3314700" y="5972175"/>
            <a:ext cx="3705225" cy="276225"/>
          </a:xfrm>
          <a:prstGeom prst="rect">
            <a:avLst/>
          </a:prstGeom>
          <a:noFill/>
        </p:spPr>
        <p:txBody>
          <a:bodyPr>
            <a:spAutoFit/>
          </a:bodyPr>
          <a:lstStyle/>
          <a:p>
            <a:pPr algn="ctr" eaLnBrk="1" hangingPunct="1">
              <a:defRPr/>
            </a:pPr>
            <a:r>
              <a:rPr lang="en-US" sz="1200" i="1">
                <a:latin typeface="+mn-lt"/>
                <a:cs typeface="+mn-cs"/>
              </a:rPr>
              <a:t>EPA, AERMOD: Description of Model Formulation, 2004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1" name="Content Placeholder 6" descr="This illustration demonstrates the three types of plumes modeled during convective conditions discussed on the previous slide (direct, indirect, and penetrated). Here we see the penetrated plume above the mixing height and the indirect plume just beneath the mixing height.">
            <a:extLst>
              <a:ext uri="{FF2B5EF4-FFF2-40B4-BE49-F238E27FC236}">
                <a16:creationId xmlns:a16="http://schemas.microsoft.com/office/drawing/2014/main" id="{B7D24752-EC4A-4042-97E7-F32DE74796C1}"/>
              </a:ext>
            </a:extLst>
          </p:cNvPr>
          <p:cNvSpPr>
            <a:spLocks noGrp="1"/>
          </p:cNvSpPr>
          <p:nvPr>
            <p:ph sz="half" idx="1"/>
          </p:nvPr>
        </p:nvSpPr>
        <p:spPr>
          <a:xfrm>
            <a:off x="1473994" y="1580614"/>
            <a:ext cx="7239000" cy="5005387"/>
          </a:xfrm>
        </p:spPr>
        <p:txBody>
          <a:bodyPr/>
          <a:lstStyle/>
          <a:p>
            <a:pPr eaLnBrk="1" hangingPunct="1"/>
            <a:endParaRPr lang="en-US" altLang="en-US" sz="2000" dirty="0"/>
          </a:p>
          <a:p>
            <a:pPr eaLnBrk="1" hangingPunct="1"/>
            <a:endParaRPr lang="en-US" altLang="en-US" sz="2000" dirty="0"/>
          </a:p>
          <a:p>
            <a:pPr lvl="1" eaLnBrk="1" hangingPunct="1"/>
            <a:endParaRPr lang="en-US" altLang="en-US" sz="2000" dirty="0"/>
          </a:p>
          <a:p>
            <a:pPr lvl="1" eaLnBrk="1" hangingPunct="1"/>
            <a:endParaRPr lang="en-US" altLang="en-US" sz="2000" dirty="0"/>
          </a:p>
          <a:p>
            <a:pPr lvl="1" eaLnBrk="1" hangingPunct="1"/>
            <a:endParaRPr lang="en-US" altLang="en-US" sz="2000" dirty="0"/>
          </a:p>
          <a:p>
            <a:pPr lvl="1" eaLnBrk="1" hangingPunct="1"/>
            <a:endParaRPr lang="en-US" altLang="en-US" sz="2000" dirty="0"/>
          </a:p>
          <a:p>
            <a:pPr lvl="1" eaLnBrk="1" hangingPunct="1"/>
            <a:endParaRPr lang="en-US" altLang="en-US" sz="2000" dirty="0"/>
          </a:p>
          <a:p>
            <a:pPr eaLnBrk="1" hangingPunct="1">
              <a:buFont typeface="Wingdings" pitchFamily="2" charset="2"/>
              <a:buNone/>
            </a:pPr>
            <a:endParaRPr lang="en-US" altLang="en-US" sz="2000" dirty="0"/>
          </a:p>
        </p:txBody>
      </p:sp>
      <p:sp>
        <p:nvSpPr>
          <p:cNvPr id="27" name="Title 4">
            <a:extLst>
              <a:ext uri="{FF2B5EF4-FFF2-40B4-BE49-F238E27FC236}">
                <a16:creationId xmlns:a16="http://schemas.microsoft.com/office/drawing/2014/main" id="{27B9F65C-9B72-4FA0-A9D3-5C446624BB40}"/>
              </a:ext>
            </a:extLst>
          </p:cNvPr>
          <p:cNvSpPr txBox="1">
            <a:spLocks/>
          </p:cNvSpPr>
          <p:nvPr/>
        </p:nvSpPr>
        <p:spPr bwMode="auto">
          <a:xfrm>
            <a:off x="1202531" y="-2779"/>
            <a:ext cx="7467600" cy="135810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36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sz="3200" dirty="0">
                <a:latin typeface="Times New Roman" panose="02020603050405020304" pitchFamily="18" charset="0"/>
                <a:cs typeface="Times New Roman" panose="02020603050405020304" pitchFamily="18" charset="0"/>
              </a:rPr>
              <a:t>AERMOD PLUMES</a:t>
            </a:r>
            <a:br>
              <a:rPr lang="en-US"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Convective Boundary Layer </a:t>
            </a:r>
            <a:r>
              <a:rPr lang="en-US" altLang="en-US" sz="3000" dirty="0">
                <a:latin typeface="Times New Roman" panose="02020603050405020304" pitchFamily="18" charset="0"/>
                <a:cs typeface="Times New Roman" panose="02020603050405020304" pitchFamily="18" charset="0"/>
              </a:rPr>
              <a:t>(L &lt; 0)</a:t>
            </a:r>
          </a:p>
        </p:txBody>
      </p:sp>
      <p:grpSp>
        <p:nvGrpSpPr>
          <p:cNvPr id="4" name="Group 3">
            <a:extLst>
              <a:ext uri="{FF2B5EF4-FFF2-40B4-BE49-F238E27FC236}">
                <a16:creationId xmlns:a16="http://schemas.microsoft.com/office/drawing/2014/main" id="{91E75483-1FD9-5369-2342-6BEAA2335765}"/>
              </a:ext>
            </a:extLst>
          </p:cNvPr>
          <p:cNvGrpSpPr/>
          <p:nvPr/>
        </p:nvGrpSpPr>
        <p:grpSpPr>
          <a:xfrm>
            <a:off x="1726405" y="2233395"/>
            <a:ext cx="6419851" cy="3884612"/>
            <a:chOff x="1726405" y="2141001"/>
            <a:chExt cx="6419851" cy="3884612"/>
          </a:xfrm>
        </p:grpSpPr>
        <p:grpSp>
          <p:nvGrpSpPr>
            <p:cNvPr id="9" name="Group 8">
              <a:extLst>
                <a:ext uri="{FF2B5EF4-FFF2-40B4-BE49-F238E27FC236}">
                  <a16:creationId xmlns:a16="http://schemas.microsoft.com/office/drawing/2014/main" id="{A7D5FBD0-8577-3939-9DE4-6399835F4AE0}"/>
                </a:ext>
              </a:extLst>
            </p:cNvPr>
            <p:cNvGrpSpPr/>
            <p:nvPr/>
          </p:nvGrpSpPr>
          <p:grpSpPr>
            <a:xfrm>
              <a:off x="1726405" y="2141001"/>
              <a:ext cx="6419851" cy="3884612"/>
              <a:chOff x="1774706" y="1859432"/>
              <a:chExt cx="6419851" cy="3884612"/>
            </a:xfrm>
          </p:grpSpPr>
          <p:sp>
            <p:nvSpPr>
              <p:cNvPr id="8" name="Freeform: Shape 7">
                <a:extLst>
                  <a:ext uri="{FF2B5EF4-FFF2-40B4-BE49-F238E27FC236}">
                    <a16:creationId xmlns:a16="http://schemas.microsoft.com/office/drawing/2014/main" id="{CD0036B6-E108-04D9-C070-935A678F847A}"/>
                  </a:ext>
                </a:extLst>
              </p:cNvPr>
              <p:cNvSpPr/>
              <p:nvPr/>
            </p:nvSpPr>
            <p:spPr>
              <a:xfrm>
                <a:off x="3778898" y="3263390"/>
                <a:ext cx="3425060" cy="2239346"/>
              </a:xfrm>
              <a:custGeom>
                <a:avLst/>
                <a:gdLst>
                  <a:gd name="connsiteX0" fmla="*/ 0 w 3415004"/>
                  <a:gd name="connsiteY0" fmla="*/ 559836 h 2239346"/>
                  <a:gd name="connsiteX1" fmla="*/ 2696547 w 3415004"/>
                  <a:gd name="connsiteY1" fmla="*/ 0 h 2239346"/>
                  <a:gd name="connsiteX2" fmla="*/ 3415004 w 3415004"/>
                  <a:gd name="connsiteY2" fmla="*/ 2239346 h 2239346"/>
                  <a:gd name="connsiteX3" fmla="*/ 0 w 3415004"/>
                  <a:gd name="connsiteY3" fmla="*/ 559836 h 2239346"/>
                </a:gdLst>
                <a:ahLst/>
                <a:cxnLst>
                  <a:cxn ang="0">
                    <a:pos x="connsiteX0" y="connsiteY0"/>
                  </a:cxn>
                  <a:cxn ang="0">
                    <a:pos x="connsiteX1" y="connsiteY1"/>
                  </a:cxn>
                  <a:cxn ang="0">
                    <a:pos x="connsiteX2" y="connsiteY2"/>
                  </a:cxn>
                  <a:cxn ang="0">
                    <a:pos x="connsiteX3" y="connsiteY3"/>
                  </a:cxn>
                </a:cxnLst>
                <a:rect l="l" t="t" r="r" b="b"/>
                <a:pathLst>
                  <a:path w="3415004" h="2239346">
                    <a:moveTo>
                      <a:pt x="0" y="559836"/>
                    </a:moveTo>
                    <a:lnTo>
                      <a:pt x="2696547" y="0"/>
                    </a:lnTo>
                    <a:lnTo>
                      <a:pt x="3415004" y="2239346"/>
                    </a:lnTo>
                    <a:lnTo>
                      <a:pt x="0" y="559836"/>
                    </a:lnTo>
                    <a:close/>
                  </a:path>
                </a:pathLst>
              </a:custGeom>
              <a:solidFill>
                <a:srgbClr val="3DE3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4693" name="Group 68">
                <a:extLst>
                  <a:ext uri="{FF2B5EF4-FFF2-40B4-BE49-F238E27FC236}">
                    <a16:creationId xmlns:a16="http://schemas.microsoft.com/office/drawing/2014/main" id="{448BE52D-C2F1-439C-B5AF-988580D20441}"/>
                  </a:ext>
                  <a:ext uri="{C183D7F6-B498-43B3-948B-1728B52AA6E4}">
                    <adec:decorative xmlns:adec="http://schemas.microsoft.com/office/drawing/2017/decorative" val="1"/>
                  </a:ext>
                </a:extLst>
              </p:cNvPr>
              <p:cNvGrpSpPr>
                <a:grpSpLocks/>
              </p:cNvGrpSpPr>
              <p:nvPr/>
            </p:nvGrpSpPr>
            <p:grpSpPr bwMode="auto">
              <a:xfrm>
                <a:off x="1774706" y="1859432"/>
                <a:ext cx="6419851" cy="3884612"/>
                <a:chOff x="1824" y="546"/>
                <a:chExt cx="4044" cy="2447"/>
              </a:xfrm>
            </p:grpSpPr>
            <p:sp>
              <p:nvSpPr>
                <p:cNvPr id="114694" name="Oval 39">
                  <a:extLst>
                    <a:ext uri="{FF2B5EF4-FFF2-40B4-BE49-F238E27FC236}">
                      <a16:creationId xmlns:a16="http://schemas.microsoft.com/office/drawing/2014/main" id="{B602B425-6AAD-453C-AD73-397614E8EC3D}"/>
                    </a:ext>
                  </a:extLst>
                </p:cNvPr>
                <p:cNvSpPr>
                  <a:spLocks noChangeArrowheads="1"/>
                </p:cNvSpPr>
                <p:nvPr/>
              </p:nvSpPr>
              <p:spPr bwMode="auto">
                <a:xfrm>
                  <a:off x="5244" y="1166"/>
                  <a:ext cx="624" cy="1344"/>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114695" name="Line 2">
                  <a:extLst>
                    <a:ext uri="{FF2B5EF4-FFF2-40B4-BE49-F238E27FC236}">
                      <a16:creationId xmlns:a16="http://schemas.microsoft.com/office/drawing/2014/main" id="{4C31039C-E4EB-46C8-9D24-F889E1414C59}"/>
                    </a:ext>
                  </a:extLst>
                </p:cNvPr>
                <p:cNvSpPr>
                  <a:spLocks noChangeShapeType="1"/>
                </p:cNvSpPr>
                <p:nvPr/>
              </p:nvSpPr>
              <p:spPr bwMode="auto">
                <a:xfrm>
                  <a:off x="2112" y="2976"/>
                  <a:ext cx="3456" cy="14"/>
                </a:xfrm>
                <a:prstGeom prst="line">
                  <a:avLst/>
                </a:prstGeom>
                <a:noFill/>
                <a:ln w="50800">
                  <a:solidFill>
                    <a:srgbClr val="996633"/>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14696" name="Line 3">
                  <a:extLst>
                    <a:ext uri="{FF2B5EF4-FFF2-40B4-BE49-F238E27FC236}">
                      <a16:creationId xmlns:a16="http://schemas.microsoft.com/office/drawing/2014/main" id="{DF33E8EF-3C69-46ED-B6D5-B7C9FA34DB26}"/>
                    </a:ext>
                  </a:extLst>
                </p:cNvPr>
                <p:cNvSpPr>
                  <a:spLocks noChangeShapeType="1"/>
                </p:cNvSpPr>
                <p:nvPr/>
              </p:nvSpPr>
              <p:spPr bwMode="auto">
                <a:xfrm flipV="1">
                  <a:off x="2112" y="638"/>
                  <a:ext cx="0" cy="235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14697" name="Line 10">
                  <a:extLst>
                    <a:ext uri="{FF2B5EF4-FFF2-40B4-BE49-F238E27FC236}">
                      <a16:creationId xmlns:a16="http://schemas.microsoft.com/office/drawing/2014/main" id="{F2848955-928D-440F-BE7E-1E5AD0391D6D}"/>
                    </a:ext>
                  </a:extLst>
                </p:cNvPr>
                <p:cNvSpPr>
                  <a:spLocks noChangeShapeType="1"/>
                </p:cNvSpPr>
                <p:nvPr/>
              </p:nvSpPr>
              <p:spPr bwMode="auto">
                <a:xfrm>
                  <a:off x="2112" y="912"/>
                  <a:ext cx="3312" cy="14"/>
                </a:xfrm>
                <a:prstGeom prst="line">
                  <a:avLst/>
                </a:prstGeom>
                <a:noFill/>
                <a:ln w="19050" cap="rnd">
                  <a:solidFill>
                    <a:schemeClr val="tx1"/>
                  </a:solidFill>
                  <a:prstDash val="sysDot"/>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14698" name="Text Box 11">
                  <a:extLst>
                    <a:ext uri="{FF2B5EF4-FFF2-40B4-BE49-F238E27FC236}">
                      <a16:creationId xmlns:a16="http://schemas.microsoft.com/office/drawing/2014/main" id="{C52EC238-9CBC-473B-860C-59A1F3A5CD09}"/>
                    </a:ext>
                  </a:extLst>
                </p:cNvPr>
                <p:cNvSpPr txBox="1">
                  <a:spLocks noChangeArrowheads="1"/>
                </p:cNvSpPr>
                <p:nvPr/>
              </p:nvSpPr>
              <p:spPr bwMode="auto">
                <a:xfrm>
                  <a:off x="1903" y="734"/>
                  <a:ext cx="22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Arial" panose="020B0604020202020204" pitchFamily="34" charset="0"/>
                    </a:rPr>
                    <a:t>Z</a:t>
                  </a:r>
                  <a:r>
                    <a:rPr lang="en-US" altLang="en-US" sz="1800" baseline="-25000">
                      <a:latin typeface="Arial" panose="020B0604020202020204" pitchFamily="34" charset="0"/>
                    </a:rPr>
                    <a:t>i</a:t>
                  </a:r>
                  <a:endParaRPr lang="en-US" altLang="en-US" sz="1800">
                    <a:latin typeface="Arial" panose="020B0604020202020204" pitchFamily="34" charset="0"/>
                  </a:endParaRPr>
                </a:p>
              </p:txBody>
            </p:sp>
            <p:sp>
              <p:nvSpPr>
                <p:cNvPr id="114699" name="Text Box 12">
                  <a:extLst>
                    <a:ext uri="{FF2B5EF4-FFF2-40B4-BE49-F238E27FC236}">
                      <a16:creationId xmlns:a16="http://schemas.microsoft.com/office/drawing/2014/main" id="{626D6720-322F-4281-ABD2-9BDD83CC5C9D}"/>
                    </a:ext>
                  </a:extLst>
                </p:cNvPr>
                <p:cNvSpPr txBox="1">
                  <a:spLocks noChangeArrowheads="1"/>
                </p:cNvSpPr>
                <p:nvPr/>
              </p:nvSpPr>
              <p:spPr bwMode="auto">
                <a:xfrm rot="-5400000">
                  <a:off x="1641" y="1685"/>
                  <a:ext cx="653"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Arial" panose="020B0604020202020204" pitchFamily="34" charset="0"/>
                    </a:rPr>
                    <a:t>Height</a:t>
                  </a:r>
                </a:p>
              </p:txBody>
            </p:sp>
            <p:sp>
              <p:nvSpPr>
                <p:cNvPr id="114700" name="Line 18">
                  <a:extLst>
                    <a:ext uri="{FF2B5EF4-FFF2-40B4-BE49-F238E27FC236}">
                      <a16:creationId xmlns:a16="http://schemas.microsoft.com/office/drawing/2014/main" id="{FCEF452C-FC91-438A-BEAC-6617777F8EDC}"/>
                    </a:ext>
                  </a:extLst>
                </p:cNvPr>
                <p:cNvSpPr>
                  <a:spLocks noChangeShapeType="1"/>
                </p:cNvSpPr>
                <p:nvPr/>
              </p:nvSpPr>
              <p:spPr bwMode="auto">
                <a:xfrm>
                  <a:off x="2112" y="2544"/>
                  <a:ext cx="3408" cy="14"/>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114701" name="Text Box 27">
                  <a:extLst>
                    <a:ext uri="{FF2B5EF4-FFF2-40B4-BE49-F238E27FC236}">
                      <a16:creationId xmlns:a16="http://schemas.microsoft.com/office/drawing/2014/main" id="{1A8BACC4-8487-4804-AE35-8D8D11E58743}"/>
                    </a:ext>
                  </a:extLst>
                </p:cNvPr>
                <p:cNvSpPr txBox="1">
                  <a:spLocks noChangeArrowheads="1"/>
                </p:cNvSpPr>
                <p:nvPr/>
              </p:nvSpPr>
              <p:spPr bwMode="auto">
                <a:xfrm>
                  <a:off x="2468" y="1358"/>
                  <a:ext cx="50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b="1">
                      <a:latin typeface="Arial" panose="020B0604020202020204" pitchFamily="34" charset="0"/>
                    </a:rPr>
                    <a:t>Mixed</a:t>
                  </a:r>
                </a:p>
                <a:p>
                  <a:pPr eaLnBrk="1" hangingPunct="1">
                    <a:spcBef>
                      <a:spcPct val="0"/>
                    </a:spcBef>
                    <a:buFontTx/>
                    <a:buNone/>
                  </a:pPr>
                  <a:r>
                    <a:rPr lang="en-US" altLang="en-US" sz="1800" b="1">
                      <a:latin typeface="Arial" panose="020B0604020202020204" pitchFamily="34" charset="0"/>
                    </a:rPr>
                    <a:t>Layer</a:t>
                  </a:r>
                </a:p>
              </p:txBody>
            </p:sp>
            <p:sp>
              <p:nvSpPr>
                <p:cNvPr id="114702" name="Text Box 28">
                  <a:extLst>
                    <a:ext uri="{FF2B5EF4-FFF2-40B4-BE49-F238E27FC236}">
                      <a16:creationId xmlns:a16="http://schemas.microsoft.com/office/drawing/2014/main" id="{535A08EC-C287-4287-9F79-7D3E1DFFDBAF}"/>
                    </a:ext>
                  </a:extLst>
                </p:cNvPr>
                <p:cNvSpPr txBox="1">
                  <a:spLocks noChangeArrowheads="1"/>
                </p:cNvSpPr>
                <p:nvPr/>
              </p:nvSpPr>
              <p:spPr bwMode="auto">
                <a:xfrm>
                  <a:off x="2124" y="2586"/>
                  <a:ext cx="649"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b="1">
                      <a:latin typeface="Arial" panose="020B0604020202020204" pitchFamily="34" charset="0"/>
                    </a:rPr>
                    <a:t>Surface</a:t>
                  </a:r>
                </a:p>
                <a:p>
                  <a:pPr eaLnBrk="1" hangingPunct="1">
                    <a:spcBef>
                      <a:spcPct val="0"/>
                    </a:spcBef>
                    <a:buFontTx/>
                    <a:buNone/>
                  </a:pPr>
                  <a:r>
                    <a:rPr lang="en-US" altLang="en-US" sz="1800" b="1">
                      <a:latin typeface="Arial" panose="020B0604020202020204" pitchFamily="34" charset="0"/>
                    </a:rPr>
                    <a:t>Layer</a:t>
                  </a:r>
                </a:p>
              </p:txBody>
            </p:sp>
            <p:sp>
              <p:nvSpPr>
                <p:cNvPr id="17" name="AutoShape 29">
                  <a:extLst>
                    <a:ext uri="{FF2B5EF4-FFF2-40B4-BE49-F238E27FC236}">
                      <a16:creationId xmlns:a16="http://schemas.microsoft.com/office/drawing/2014/main" id="{57410BE5-AB02-4B75-963E-C81DB091CD2E}"/>
                    </a:ext>
                  </a:extLst>
                </p:cNvPr>
                <p:cNvSpPr>
                  <a:spLocks noChangeArrowheads="1"/>
                </p:cNvSpPr>
                <p:nvPr/>
              </p:nvSpPr>
              <p:spPr bwMode="auto">
                <a:xfrm>
                  <a:off x="2832" y="2346"/>
                  <a:ext cx="96" cy="644"/>
                </a:xfrm>
                <a:prstGeom prst="can">
                  <a:avLst>
                    <a:gd name="adj" fmla="val 48915"/>
                  </a:avLst>
                </a:prstGeom>
                <a:gradFill rotWithShape="0">
                  <a:gsLst>
                    <a:gs pos="0">
                      <a:schemeClr val="tx1">
                        <a:gamma/>
                        <a:tint val="0"/>
                        <a:invGamma/>
                      </a:schemeClr>
                    </a:gs>
                    <a:gs pos="100000">
                      <a:schemeClr val="tx1"/>
                    </a:gs>
                  </a:gsLst>
                  <a:lin ang="5400000" scaled="1"/>
                </a:gradFill>
                <a:ln w="9525">
                  <a:solidFill>
                    <a:schemeClr val="tx1"/>
                  </a:solidFill>
                  <a:round/>
                  <a:headEnd/>
                  <a:tailEnd/>
                </a:ln>
                <a:effectLst/>
              </p:spPr>
              <p:txBody>
                <a:bodyPr wrap="none" anchor="ctr"/>
                <a:lstStyle/>
                <a:p>
                  <a:pPr eaLnBrk="1" hangingPunct="1">
                    <a:defRPr/>
                  </a:pPr>
                  <a:endParaRPr lang="en-US">
                    <a:latin typeface="Arial" charset="0"/>
                    <a:cs typeface="+mn-cs"/>
                  </a:endParaRPr>
                </a:p>
              </p:txBody>
            </p:sp>
            <p:sp>
              <p:nvSpPr>
                <p:cNvPr id="114704" name="Freeform 30">
                  <a:extLst>
                    <a:ext uri="{FF2B5EF4-FFF2-40B4-BE49-F238E27FC236}">
                      <a16:creationId xmlns:a16="http://schemas.microsoft.com/office/drawing/2014/main" id="{68D9F4EB-969E-446E-9B87-05D8D517408F}"/>
                    </a:ext>
                  </a:extLst>
                </p:cNvPr>
                <p:cNvSpPr>
                  <a:spLocks/>
                </p:cNvSpPr>
                <p:nvPr/>
              </p:nvSpPr>
              <p:spPr bwMode="auto">
                <a:xfrm>
                  <a:off x="2880" y="1790"/>
                  <a:ext cx="192" cy="576"/>
                </a:xfrm>
                <a:custGeom>
                  <a:avLst/>
                  <a:gdLst>
                    <a:gd name="T0" fmla="*/ 0 w 192"/>
                    <a:gd name="T1" fmla="*/ 4256 h 528"/>
                    <a:gd name="T2" fmla="*/ 48 w 192"/>
                    <a:gd name="T3" fmla="*/ 1942 h 528"/>
                    <a:gd name="T4" fmla="*/ 192 w 192"/>
                    <a:gd name="T5" fmla="*/ 0 h 528"/>
                    <a:gd name="T6" fmla="*/ 0 60000 65536"/>
                    <a:gd name="T7" fmla="*/ 0 60000 65536"/>
                    <a:gd name="T8" fmla="*/ 0 60000 65536"/>
                    <a:gd name="T9" fmla="*/ 0 w 192"/>
                    <a:gd name="T10" fmla="*/ 0 h 528"/>
                    <a:gd name="T11" fmla="*/ 192 w 192"/>
                    <a:gd name="T12" fmla="*/ 528 h 528"/>
                  </a:gdLst>
                  <a:ahLst/>
                  <a:cxnLst>
                    <a:cxn ang="T6">
                      <a:pos x="T0" y="T1"/>
                    </a:cxn>
                    <a:cxn ang="T7">
                      <a:pos x="T2" y="T3"/>
                    </a:cxn>
                    <a:cxn ang="T8">
                      <a:pos x="T4" y="T5"/>
                    </a:cxn>
                  </a:cxnLst>
                  <a:rect l="T9" t="T10" r="T11" b="T12"/>
                  <a:pathLst>
                    <a:path w="192" h="528">
                      <a:moveTo>
                        <a:pt x="0" y="528"/>
                      </a:moveTo>
                      <a:cubicBezTo>
                        <a:pt x="8" y="428"/>
                        <a:pt x="16" y="328"/>
                        <a:pt x="48" y="240"/>
                      </a:cubicBezTo>
                      <a:cubicBezTo>
                        <a:pt x="80" y="152"/>
                        <a:pt x="168" y="40"/>
                        <a:pt x="192" y="0"/>
                      </a:cubicBezTo>
                    </a:path>
                  </a:pathLst>
                </a:custGeom>
                <a:noFill/>
                <a:ln w="28575"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114706" name="Freeform 32">
                  <a:extLst>
                    <a:ext uri="{FF2B5EF4-FFF2-40B4-BE49-F238E27FC236}">
                      <a16:creationId xmlns:a16="http://schemas.microsoft.com/office/drawing/2014/main" id="{F101C6F6-E4F3-4B09-9890-CFD420BB1621}"/>
                    </a:ext>
                  </a:extLst>
                </p:cNvPr>
                <p:cNvSpPr>
                  <a:spLocks/>
                </p:cNvSpPr>
                <p:nvPr/>
              </p:nvSpPr>
              <p:spPr bwMode="auto">
                <a:xfrm>
                  <a:off x="3684" y="926"/>
                  <a:ext cx="1136" cy="624"/>
                </a:xfrm>
                <a:custGeom>
                  <a:avLst/>
                  <a:gdLst>
                    <a:gd name="T0" fmla="*/ 0 w 1104"/>
                    <a:gd name="T1" fmla="*/ 0 h 480"/>
                    <a:gd name="T2" fmla="*/ 1812 w 1104"/>
                    <a:gd name="T3" fmla="*/ 52103 h 480"/>
                    <a:gd name="T4" fmla="*/ 11827 w 1104"/>
                    <a:gd name="T5" fmla="*/ 78074 h 480"/>
                    <a:gd name="T6" fmla="*/ 20942 w 1104"/>
                    <a:gd name="T7" fmla="*/ 260384 h 480"/>
                    <a:gd name="T8" fmla="*/ 20942 w 1104"/>
                    <a:gd name="T9" fmla="*/ 0 h 480"/>
                    <a:gd name="T10" fmla="*/ 0 w 1104"/>
                    <a:gd name="T11" fmla="*/ 0 h 480"/>
                    <a:gd name="T12" fmla="*/ 0 60000 65536"/>
                    <a:gd name="T13" fmla="*/ 0 60000 65536"/>
                    <a:gd name="T14" fmla="*/ 0 60000 65536"/>
                    <a:gd name="T15" fmla="*/ 0 60000 65536"/>
                    <a:gd name="T16" fmla="*/ 0 60000 65536"/>
                    <a:gd name="T17" fmla="*/ 0 60000 65536"/>
                    <a:gd name="T18" fmla="*/ 0 w 1104"/>
                    <a:gd name="T19" fmla="*/ 0 h 480"/>
                    <a:gd name="T20" fmla="*/ 1104 w 1104"/>
                    <a:gd name="T21" fmla="*/ 480 h 480"/>
                  </a:gdLst>
                  <a:ahLst/>
                  <a:cxnLst>
                    <a:cxn ang="T12">
                      <a:pos x="T0" y="T1"/>
                    </a:cxn>
                    <a:cxn ang="T13">
                      <a:pos x="T2" y="T3"/>
                    </a:cxn>
                    <a:cxn ang="T14">
                      <a:pos x="T4" y="T5"/>
                    </a:cxn>
                    <a:cxn ang="T15">
                      <a:pos x="T6" y="T7"/>
                    </a:cxn>
                    <a:cxn ang="T16">
                      <a:pos x="T8" y="T9"/>
                    </a:cxn>
                    <a:cxn ang="T17">
                      <a:pos x="T10" y="T11"/>
                    </a:cxn>
                  </a:cxnLst>
                  <a:rect l="T18" t="T19" r="T20" b="T21"/>
                  <a:pathLst>
                    <a:path w="1104" h="480">
                      <a:moveTo>
                        <a:pt x="0" y="0"/>
                      </a:moveTo>
                      <a:lnTo>
                        <a:pt x="96" y="96"/>
                      </a:lnTo>
                      <a:lnTo>
                        <a:pt x="624" y="144"/>
                      </a:lnTo>
                      <a:lnTo>
                        <a:pt x="1104" y="480"/>
                      </a:lnTo>
                      <a:lnTo>
                        <a:pt x="1104" y="0"/>
                      </a:lnTo>
                      <a:lnTo>
                        <a:pt x="0" y="0"/>
                      </a:lnTo>
                      <a:close/>
                    </a:path>
                  </a:pathLst>
                </a:custGeom>
                <a:solidFill>
                  <a:schemeClr val="accent4">
                    <a:lumMod val="60000"/>
                    <a:lumOff val="40000"/>
                  </a:schemeClr>
                </a:solidFill>
                <a:ln w="25400" cap="flat" cmpd="sng">
                  <a:solidFill>
                    <a:schemeClr val="accent4">
                      <a:lumMod val="60000"/>
                      <a:lumOff val="40000"/>
                    </a:schemeClr>
                  </a:solidFill>
                  <a:prstDash val="solid"/>
                  <a:round/>
                  <a:headEnd type="none" w="med" len="med"/>
                  <a:tailEnd type="none" w="med" len="med"/>
                </a:ln>
              </p:spPr>
              <p:txBody>
                <a:bodyPr wrap="none"/>
                <a:lstStyle/>
                <a:p>
                  <a:endParaRPr lang="en-US"/>
                </a:p>
              </p:txBody>
            </p:sp>
            <p:sp>
              <p:nvSpPr>
                <p:cNvPr id="114707" name="Freeform 33">
                  <a:extLst>
                    <a:ext uri="{FF2B5EF4-FFF2-40B4-BE49-F238E27FC236}">
                      <a16:creationId xmlns:a16="http://schemas.microsoft.com/office/drawing/2014/main" id="{F63D1DC3-4AD2-4C65-8A9E-DC47BFF52FFF}"/>
                    </a:ext>
                  </a:extLst>
                </p:cNvPr>
                <p:cNvSpPr>
                  <a:spLocks/>
                </p:cNvSpPr>
                <p:nvPr/>
              </p:nvSpPr>
              <p:spPr bwMode="auto">
                <a:xfrm>
                  <a:off x="3662" y="546"/>
                  <a:ext cx="1659" cy="480"/>
                </a:xfrm>
                <a:custGeom>
                  <a:avLst/>
                  <a:gdLst>
                    <a:gd name="T0" fmla="*/ 0 w 1488"/>
                    <a:gd name="T1" fmla="*/ 61055 h 384"/>
                    <a:gd name="T2" fmla="*/ 14362 w 1488"/>
                    <a:gd name="T3" fmla="*/ 61055 h 384"/>
                    <a:gd name="T4" fmla="*/ 20258 w 1488"/>
                    <a:gd name="T5" fmla="*/ 81325 h 384"/>
                    <a:gd name="T6" fmla="*/ 20258 w 1488"/>
                    <a:gd name="T7" fmla="*/ 0 h 384"/>
                    <a:gd name="T8" fmla="*/ 3922 w 1488"/>
                    <a:gd name="T9" fmla="*/ 30498 h 384"/>
                    <a:gd name="T10" fmla="*/ 0 w 1488"/>
                    <a:gd name="T11" fmla="*/ 61055 h 384"/>
                    <a:gd name="T12" fmla="*/ 0 60000 65536"/>
                    <a:gd name="T13" fmla="*/ 0 60000 65536"/>
                    <a:gd name="T14" fmla="*/ 0 60000 65536"/>
                    <a:gd name="T15" fmla="*/ 0 60000 65536"/>
                    <a:gd name="T16" fmla="*/ 0 60000 65536"/>
                    <a:gd name="T17" fmla="*/ 0 60000 65536"/>
                    <a:gd name="T18" fmla="*/ 0 w 1488"/>
                    <a:gd name="T19" fmla="*/ 0 h 384"/>
                    <a:gd name="T20" fmla="*/ 1488 w 1488"/>
                    <a:gd name="T21" fmla="*/ 384 h 384"/>
                  </a:gdLst>
                  <a:ahLst/>
                  <a:cxnLst>
                    <a:cxn ang="T12">
                      <a:pos x="T0" y="T1"/>
                    </a:cxn>
                    <a:cxn ang="T13">
                      <a:pos x="T2" y="T3"/>
                    </a:cxn>
                    <a:cxn ang="T14">
                      <a:pos x="T4" y="T5"/>
                    </a:cxn>
                    <a:cxn ang="T15">
                      <a:pos x="T6" y="T7"/>
                    </a:cxn>
                    <a:cxn ang="T16">
                      <a:pos x="T8" y="T9"/>
                    </a:cxn>
                    <a:cxn ang="T17">
                      <a:pos x="T10" y="T11"/>
                    </a:cxn>
                  </a:cxnLst>
                  <a:rect l="T18" t="T19" r="T20" b="T21"/>
                  <a:pathLst>
                    <a:path w="1488" h="384">
                      <a:moveTo>
                        <a:pt x="0" y="288"/>
                      </a:moveTo>
                      <a:lnTo>
                        <a:pt x="1056" y="288"/>
                      </a:lnTo>
                      <a:lnTo>
                        <a:pt x="1488" y="384"/>
                      </a:lnTo>
                      <a:lnTo>
                        <a:pt x="1488" y="0"/>
                      </a:lnTo>
                      <a:lnTo>
                        <a:pt x="288" y="144"/>
                      </a:lnTo>
                      <a:lnTo>
                        <a:pt x="0" y="288"/>
                      </a:lnTo>
                      <a:close/>
                    </a:path>
                  </a:pathLst>
                </a:custGeom>
                <a:solidFill>
                  <a:srgbClr val="CC99FF"/>
                </a:solidFill>
                <a:ln w="25400" cap="flat" cmpd="sng">
                  <a:solidFill>
                    <a:srgbClr val="993366"/>
                  </a:solidFill>
                  <a:prstDash val="solid"/>
                  <a:round/>
                  <a:headEnd type="none" w="med" len="med"/>
                  <a:tailEnd type="none" w="med" len="med"/>
                </a:ln>
              </p:spPr>
              <p:txBody>
                <a:bodyPr wrap="none"/>
                <a:lstStyle/>
                <a:p>
                  <a:endParaRPr lang="en-US"/>
                </a:p>
              </p:txBody>
            </p:sp>
            <p:sp>
              <p:nvSpPr>
                <p:cNvPr id="114708" name="Text Box 34">
                  <a:extLst>
                    <a:ext uri="{FF2B5EF4-FFF2-40B4-BE49-F238E27FC236}">
                      <a16:creationId xmlns:a16="http://schemas.microsoft.com/office/drawing/2014/main" id="{689EBF04-C451-4C2A-88CA-106694CCBB07}"/>
                    </a:ext>
                  </a:extLst>
                </p:cNvPr>
                <p:cNvSpPr txBox="1">
                  <a:spLocks noChangeArrowheads="1"/>
                </p:cNvSpPr>
                <p:nvPr/>
              </p:nvSpPr>
              <p:spPr bwMode="auto">
                <a:xfrm>
                  <a:off x="4157" y="692"/>
                  <a:ext cx="1156"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b="1" dirty="0">
                      <a:latin typeface="Arial" panose="020B0604020202020204" pitchFamily="34" charset="0"/>
                    </a:rPr>
                    <a:t>Penetrated Material</a:t>
                  </a:r>
                </a:p>
              </p:txBody>
            </p:sp>
            <p:sp>
              <p:nvSpPr>
                <p:cNvPr id="114710" name="Text Box 37">
                  <a:extLst>
                    <a:ext uri="{FF2B5EF4-FFF2-40B4-BE49-F238E27FC236}">
                      <a16:creationId xmlns:a16="http://schemas.microsoft.com/office/drawing/2014/main" id="{41D15021-B326-4918-9E51-775AF399D08F}"/>
                    </a:ext>
                  </a:extLst>
                </p:cNvPr>
                <p:cNvSpPr txBox="1">
                  <a:spLocks noChangeArrowheads="1"/>
                </p:cNvSpPr>
                <p:nvPr/>
              </p:nvSpPr>
              <p:spPr bwMode="auto">
                <a:xfrm>
                  <a:off x="3398" y="2200"/>
                  <a:ext cx="1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114711" name="Text Box 38">
                  <a:extLst>
                    <a:ext uri="{FF2B5EF4-FFF2-40B4-BE49-F238E27FC236}">
                      <a16:creationId xmlns:a16="http://schemas.microsoft.com/office/drawing/2014/main" id="{80387FE7-E0E6-4530-AB5C-6F217FA995AE}"/>
                    </a:ext>
                  </a:extLst>
                </p:cNvPr>
                <p:cNvSpPr txBox="1">
                  <a:spLocks noChangeArrowheads="1"/>
                </p:cNvSpPr>
                <p:nvPr/>
              </p:nvSpPr>
              <p:spPr bwMode="auto">
                <a:xfrm>
                  <a:off x="3621" y="1723"/>
                  <a:ext cx="107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b="1" dirty="0">
                      <a:solidFill>
                        <a:srgbClr val="006600"/>
                      </a:solidFill>
                      <a:latin typeface="Arial" panose="020B0604020202020204" pitchFamily="34" charset="0"/>
                    </a:rPr>
                    <a:t>Direct Material</a:t>
                  </a:r>
                </a:p>
              </p:txBody>
            </p:sp>
            <p:sp>
              <p:nvSpPr>
                <p:cNvPr id="26" name="AutoShape 40">
                  <a:extLst>
                    <a:ext uri="{FF2B5EF4-FFF2-40B4-BE49-F238E27FC236}">
                      <a16:creationId xmlns:a16="http://schemas.microsoft.com/office/drawing/2014/main" id="{582FE5B2-CF26-43F8-9E12-54240A7C1569}"/>
                    </a:ext>
                  </a:extLst>
                </p:cNvPr>
                <p:cNvSpPr>
                  <a:spLocks noChangeArrowheads="1"/>
                </p:cNvSpPr>
                <p:nvPr/>
              </p:nvSpPr>
              <p:spPr bwMode="auto">
                <a:xfrm rot="10847813">
                  <a:off x="5333" y="1455"/>
                  <a:ext cx="336" cy="768"/>
                </a:xfrm>
                <a:custGeom>
                  <a:avLst/>
                  <a:gdLst>
                    <a:gd name="G0" fmla="+- 1993871 0 0"/>
                    <a:gd name="G1" fmla="+- -5718350 0 0"/>
                    <a:gd name="G2" fmla="+- 1993871 0 -5718350"/>
                    <a:gd name="G3" fmla="+- 10800 0 0"/>
                    <a:gd name="G4" fmla="+- 0 0 1993871"/>
                    <a:gd name="T0" fmla="*/ 360 256 1"/>
                    <a:gd name="T1" fmla="*/ 0 256 1"/>
                    <a:gd name="G5" fmla="+- G2 T0 T1"/>
                    <a:gd name="G6" fmla="?: G2 G2 G5"/>
                    <a:gd name="G7" fmla="+- 0 0 G6"/>
                    <a:gd name="G8" fmla="+- 8193 0 0"/>
                    <a:gd name="G9" fmla="+- 0 0 -5718350"/>
                    <a:gd name="G10" fmla="+- 8193 0 2700"/>
                    <a:gd name="G11" fmla="cos G10 1993871"/>
                    <a:gd name="G12" fmla="sin G10 1993871"/>
                    <a:gd name="G13" fmla="cos 13500 1993871"/>
                    <a:gd name="G14" fmla="sin 13500 1993871"/>
                    <a:gd name="G15" fmla="+- G11 10800 0"/>
                    <a:gd name="G16" fmla="+- G12 10800 0"/>
                    <a:gd name="G17" fmla="+- G13 10800 0"/>
                    <a:gd name="G18" fmla="+- G14 10800 0"/>
                    <a:gd name="G19" fmla="*/ 8193 1 2"/>
                    <a:gd name="G20" fmla="+- G19 5400 0"/>
                    <a:gd name="G21" fmla="cos G20 1993871"/>
                    <a:gd name="G22" fmla="sin G20 1993871"/>
                    <a:gd name="G23" fmla="+- G21 10800 0"/>
                    <a:gd name="G24" fmla="+- G12 G23 G22"/>
                    <a:gd name="G25" fmla="+- G22 G23 G11"/>
                    <a:gd name="G26" fmla="cos 10800 1993871"/>
                    <a:gd name="G27" fmla="sin 10800 1993871"/>
                    <a:gd name="G28" fmla="cos 8193 1993871"/>
                    <a:gd name="G29" fmla="sin 8193 1993871"/>
                    <a:gd name="G30" fmla="+- G26 10800 0"/>
                    <a:gd name="G31" fmla="+- G27 10800 0"/>
                    <a:gd name="G32" fmla="+- G28 10800 0"/>
                    <a:gd name="G33" fmla="+- G29 10800 0"/>
                    <a:gd name="G34" fmla="+- G19 5400 0"/>
                    <a:gd name="G35" fmla="cos G34 -5718350"/>
                    <a:gd name="G36" fmla="sin G34 -5718350"/>
                    <a:gd name="G37" fmla="+/ -5718350 1993871 2"/>
                    <a:gd name="T2" fmla="*/ 180 256 1"/>
                    <a:gd name="T3" fmla="*/ 0 256 1"/>
                    <a:gd name="G38" fmla="+- G37 T2 T3"/>
                    <a:gd name="G39" fmla="?: G2 G37 G38"/>
                    <a:gd name="G40" fmla="cos 10800 G39"/>
                    <a:gd name="G41" fmla="sin 10800 G39"/>
                    <a:gd name="G42" fmla="cos 8193 G39"/>
                    <a:gd name="G43" fmla="sin 8193 G39"/>
                    <a:gd name="G44" fmla="+- G40 10800 0"/>
                    <a:gd name="G45" fmla="+- G41 10800 0"/>
                    <a:gd name="G46" fmla="+- G42 10800 0"/>
                    <a:gd name="G47" fmla="+- G43 10800 0"/>
                    <a:gd name="G48" fmla="+- G35 10800 0"/>
                    <a:gd name="G49" fmla="+- G36 10800 0"/>
                    <a:gd name="T4" fmla="*/ 20298 w 21600"/>
                    <a:gd name="T5" fmla="*/ 5660 h 21600"/>
                    <a:gd name="T6" fmla="*/ 11254 w 21600"/>
                    <a:gd name="T7" fmla="*/ 1313 h 21600"/>
                    <a:gd name="T8" fmla="*/ 18005 w 21600"/>
                    <a:gd name="T9" fmla="*/ 6901 h 21600"/>
                    <a:gd name="T10" fmla="*/ 22441 w 21600"/>
                    <a:gd name="T11" fmla="*/ 17636 h 21600"/>
                    <a:gd name="T12" fmla="*/ 16961 w 21600"/>
                    <a:gd name="T13" fmla="*/ 19062 h 21600"/>
                    <a:gd name="T14" fmla="*/ 15536 w 21600"/>
                    <a:gd name="T15" fmla="*/ 13581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864" y="14948"/>
                      </a:moveTo>
                      <a:cubicBezTo>
                        <a:pt x="18603" y="13691"/>
                        <a:pt x="18993" y="12258"/>
                        <a:pt x="18993" y="10800"/>
                      </a:cubicBezTo>
                      <a:cubicBezTo>
                        <a:pt x="18993" y="6427"/>
                        <a:pt x="15559" y="2825"/>
                        <a:pt x="11192" y="2616"/>
                      </a:cubicBezTo>
                      <a:lnTo>
                        <a:pt x="11317" y="12"/>
                      </a:lnTo>
                      <a:cubicBezTo>
                        <a:pt x="17074" y="288"/>
                        <a:pt x="21600" y="5036"/>
                        <a:pt x="21600" y="10800"/>
                      </a:cubicBezTo>
                      <a:cubicBezTo>
                        <a:pt x="21600" y="12722"/>
                        <a:pt x="21086" y="14610"/>
                        <a:pt x="20112" y="16269"/>
                      </a:cubicBezTo>
                      <a:lnTo>
                        <a:pt x="22441" y="17636"/>
                      </a:lnTo>
                      <a:lnTo>
                        <a:pt x="16961" y="19062"/>
                      </a:lnTo>
                      <a:lnTo>
                        <a:pt x="15536" y="13581"/>
                      </a:lnTo>
                      <a:lnTo>
                        <a:pt x="17864" y="14948"/>
                      </a:lnTo>
                      <a:close/>
                    </a:path>
                  </a:pathLst>
                </a:custGeom>
                <a:gradFill rotWithShape="0">
                  <a:gsLst>
                    <a:gs pos="0">
                      <a:schemeClr val="accent1">
                        <a:gamma/>
                        <a:shade val="46275"/>
                        <a:invGamma/>
                      </a:schemeClr>
                    </a:gs>
                    <a:gs pos="100000">
                      <a:schemeClr val="accent1"/>
                    </a:gs>
                  </a:gsLst>
                  <a:lin ang="5400000" scaled="1"/>
                </a:gradFill>
                <a:ln w="9525">
                  <a:solidFill>
                    <a:schemeClr val="tx1"/>
                  </a:solidFill>
                  <a:miter lim="800000"/>
                  <a:headEnd/>
                  <a:tailEnd/>
                </a:ln>
                <a:effectLst/>
              </p:spPr>
              <p:txBody>
                <a:bodyPr wrap="none" anchor="ctr"/>
                <a:lstStyle/>
                <a:p>
                  <a:pPr eaLnBrk="1" hangingPunct="1">
                    <a:defRPr/>
                  </a:pPr>
                  <a:endParaRPr lang="en-US">
                    <a:latin typeface="Arial" charset="0"/>
                    <a:cs typeface="+mn-cs"/>
                  </a:endParaRPr>
                </a:p>
              </p:txBody>
            </p:sp>
            <p:sp>
              <p:nvSpPr>
                <p:cNvPr id="114713" name="Text Box 41">
                  <a:extLst>
                    <a:ext uri="{FF2B5EF4-FFF2-40B4-BE49-F238E27FC236}">
                      <a16:creationId xmlns:a16="http://schemas.microsoft.com/office/drawing/2014/main" id="{3DF5232F-0E9C-4F87-95C5-42B486BBF40A}"/>
                    </a:ext>
                  </a:extLst>
                </p:cNvPr>
                <p:cNvSpPr txBox="1">
                  <a:spLocks noChangeArrowheads="1"/>
                </p:cNvSpPr>
                <p:nvPr/>
              </p:nvSpPr>
              <p:spPr bwMode="auto">
                <a:xfrm>
                  <a:off x="5478" y="1723"/>
                  <a:ext cx="31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b="1" dirty="0">
                      <a:latin typeface="Arial" panose="020B0604020202020204" pitchFamily="34" charset="0"/>
                    </a:rPr>
                    <a:t>w</a:t>
                  </a:r>
                  <a:r>
                    <a:rPr lang="en-US" altLang="en-US" sz="1800" b="1" baseline="-25000" dirty="0">
                      <a:latin typeface="Arial" panose="020B0604020202020204" pitchFamily="34" charset="0"/>
                    </a:rPr>
                    <a:t>*</a:t>
                  </a:r>
                  <a:endParaRPr lang="en-US" altLang="en-US" sz="1800" b="1" dirty="0">
                    <a:latin typeface="Arial" panose="020B0604020202020204" pitchFamily="34" charset="0"/>
                  </a:endParaRPr>
                </a:p>
              </p:txBody>
            </p:sp>
          </p:grpSp>
          <p:sp>
            <p:nvSpPr>
              <p:cNvPr id="5" name="Freeform: Shape 4">
                <a:extLst>
                  <a:ext uri="{FF2B5EF4-FFF2-40B4-BE49-F238E27FC236}">
                    <a16:creationId xmlns:a16="http://schemas.microsoft.com/office/drawing/2014/main" id="{F51537CB-B2B1-1D25-5A98-D874CD85806D}"/>
                  </a:ext>
                </a:extLst>
              </p:cNvPr>
              <p:cNvSpPr/>
              <p:nvPr/>
            </p:nvSpPr>
            <p:spPr>
              <a:xfrm>
                <a:off x="3778898" y="2621902"/>
                <a:ext cx="2752530" cy="1203649"/>
              </a:xfrm>
              <a:custGeom>
                <a:avLst/>
                <a:gdLst>
                  <a:gd name="connsiteX0" fmla="*/ 0 w 2752530"/>
                  <a:gd name="connsiteY0" fmla="*/ 1203649 h 1203649"/>
                  <a:gd name="connsiteX1" fmla="*/ 1203649 w 2752530"/>
                  <a:gd name="connsiteY1" fmla="*/ 0 h 1203649"/>
                  <a:gd name="connsiteX2" fmla="*/ 2127379 w 2752530"/>
                  <a:gd name="connsiteY2" fmla="*/ 121298 h 1203649"/>
                  <a:gd name="connsiteX3" fmla="*/ 2752530 w 2752530"/>
                  <a:gd name="connsiteY3" fmla="*/ 671804 h 1203649"/>
                  <a:gd name="connsiteX4" fmla="*/ 0 w 2752530"/>
                  <a:gd name="connsiteY4" fmla="*/ 1203649 h 12036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2530" h="1203649">
                    <a:moveTo>
                      <a:pt x="0" y="1203649"/>
                    </a:moveTo>
                    <a:lnTo>
                      <a:pt x="1203649" y="0"/>
                    </a:lnTo>
                    <a:lnTo>
                      <a:pt x="2127379" y="121298"/>
                    </a:lnTo>
                    <a:lnTo>
                      <a:pt x="2752530" y="671804"/>
                    </a:lnTo>
                    <a:lnTo>
                      <a:pt x="0" y="1203649"/>
                    </a:lnTo>
                    <a:close/>
                  </a:path>
                </a:pathLst>
              </a:custGeom>
              <a:solidFill>
                <a:schemeClr val="accent4">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Isosceles Triangle 1">
                <a:extLst>
                  <a:ext uri="{FF2B5EF4-FFF2-40B4-BE49-F238E27FC236}">
                    <a16:creationId xmlns:a16="http://schemas.microsoft.com/office/drawing/2014/main" id="{917D92F8-57CF-2AF8-C5D4-ABEF21D0DBF8}"/>
                  </a:ext>
                </a:extLst>
              </p:cNvPr>
              <p:cNvSpPr/>
              <p:nvPr/>
            </p:nvSpPr>
            <p:spPr>
              <a:xfrm rot="13206557">
                <a:off x="4153099" y="2337058"/>
                <a:ext cx="312103" cy="1674701"/>
              </a:xfrm>
              <a:prstGeom prst="triangle">
                <a:avLst/>
              </a:prstGeom>
              <a:solidFill>
                <a:schemeClr val="accent4">
                  <a:lumMod val="60000"/>
                  <a:lumOff val="4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Box 38">
                <a:extLst>
                  <a:ext uri="{FF2B5EF4-FFF2-40B4-BE49-F238E27FC236}">
                    <a16:creationId xmlns:a16="http://schemas.microsoft.com/office/drawing/2014/main" id="{E5EA152E-331D-CAD3-172A-CAB7320CD175}"/>
                  </a:ext>
                </a:extLst>
              </p:cNvPr>
              <p:cNvSpPr txBox="1">
                <a:spLocks noChangeArrowheads="1"/>
              </p:cNvSpPr>
              <p:nvPr/>
            </p:nvSpPr>
            <p:spPr bwMode="auto">
              <a:xfrm>
                <a:off x="4611972" y="2627266"/>
                <a:ext cx="19543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b="1" dirty="0">
                    <a:solidFill>
                      <a:srgbClr val="006600"/>
                    </a:solidFill>
                    <a:latin typeface="Arial" panose="020B0604020202020204" pitchFamily="34" charset="0"/>
                  </a:rPr>
                  <a:t>Indirect Material</a:t>
                </a:r>
              </a:p>
            </p:txBody>
          </p:sp>
        </p:grpSp>
        <p:cxnSp>
          <p:nvCxnSpPr>
            <p:cNvPr id="11" name="Straight Arrow Connector 10">
              <a:extLst>
                <a:ext uri="{FF2B5EF4-FFF2-40B4-BE49-F238E27FC236}">
                  <a16:creationId xmlns:a16="http://schemas.microsoft.com/office/drawing/2014/main" id="{6CC335EA-4892-AD45-50BA-EDCD28D01965}"/>
                </a:ext>
              </a:extLst>
            </p:cNvPr>
            <p:cNvCxnSpPr/>
            <p:nvPr/>
          </p:nvCxnSpPr>
          <p:spPr>
            <a:xfrm>
              <a:off x="5430043" y="3325487"/>
              <a:ext cx="0" cy="293292"/>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ADE94B3-000B-1729-F6F7-3EC495557087}"/>
                </a:ext>
              </a:extLst>
            </p:cNvPr>
            <p:cNvCxnSpPr/>
            <p:nvPr/>
          </p:nvCxnSpPr>
          <p:spPr>
            <a:xfrm>
              <a:off x="5736328" y="4445160"/>
              <a:ext cx="0" cy="293292"/>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8CBC1AE-C851-E9FA-FD76-5043363659A3}"/>
                </a:ext>
              </a:extLst>
            </p:cNvPr>
            <p:cNvCxnSpPr>
              <a:cxnSpLocks/>
            </p:cNvCxnSpPr>
            <p:nvPr/>
          </p:nvCxnSpPr>
          <p:spPr>
            <a:xfrm flipV="1">
              <a:off x="5961061" y="4435750"/>
              <a:ext cx="0" cy="302702"/>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D78F8B5-62B8-31EF-D255-FF873663AB0A}"/>
                </a:ext>
              </a:extLst>
            </p:cNvPr>
            <p:cNvCxnSpPr>
              <a:cxnSpLocks/>
            </p:cNvCxnSpPr>
            <p:nvPr/>
          </p:nvCxnSpPr>
          <p:spPr>
            <a:xfrm flipV="1">
              <a:off x="5652353" y="3294950"/>
              <a:ext cx="0" cy="302702"/>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grpSp>
      <p:sp>
        <p:nvSpPr>
          <p:cNvPr id="3" name="TextBox 2">
            <a:extLst>
              <a:ext uri="{FF2B5EF4-FFF2-40B4-BE49-F238E27FC236}">
                <a16:creationId xmlns:a16="http://schemas.microsoft.com/office/drawing/2014/main" id="{AEF28DDB-00E2-8F60-5001-DA3935573372}"/>
              </a:ext>
            </a:extLst>
          </p:cNvPr>
          <p:cNvSpPr txBox="1"/>
          <p:nvPr/>
        </p:nvSpPr>
        <p:spPr>
          <a:xfrm>
            <a:off x="1501893" y="1322537"/>
            <a:ext cx="6960971" cy="707886"/>
          </a:xfrm>
          <a:prstGeom prst="rect">
            <a:avLst/>
          </a:prstGeom>
          <a:noFill/>
        </p:spPr>
        <p:txBody>
          <a:bodyPr wrap="square" rtlCol="0">
            <a:spAutoFit/>
          </a:bodyPr>
          <a:lstStyle/>
          <a:p>
            <a:r>
              <a:rPr lang="en-US" altLang="en-US" sz="2000" dirty="0">
                <a:cs typeface="Times New Roman" panose="02020603050405020304" pitchFamily="18" charset="0"/>
              </a:rPr>
              <a:t>Vertical concentration distribution results from a combination of three plume types (Weil and Brower, 1984)</a:t>
            </a:r>
            <a:endParaRPr lang="en-US"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01159C4-407C-3700-2945-4A0FDC719A4A}"/>
              </a:ext>
            </a:extLst>
          </p:cNvPr>
          <p:cNvSpPr>
            <a:spLocks noGrp="1"/>
          </p:cNvSpPr>
          <p:nvPr>
            <p:ph type="dt" sz="half" idx="10"/>
          </p:nvPr>
        </p:nvSpPr>
        <p:spPr/>
        <p:txBody>
          <a:bodyPr/>
          <a:lstStyle/>
          <a:p>
            <a:fld id="{27620E93-2506-46A0-8E12-ACB0087A4EA7}" type="datetime1">
              <a:rPr lang="en-US" smtClean="0"/>
              <a:t>2/24/2026</a:t>
            </a:fld>
            <a:endParaRPr lang="en-US"/>
          </a:p>
        </p:txBody>
      </p:sp>
      <p:sp>
        <p:nvSpPr>
          <p:cNvPr id="3" name="Slide Number Placeholder 2">
            <a:extLst>
              <a:ext uri="{FF2B5EF4-FFF2-40B4-BE49-F238E27FC236}">
                <a16:creationId xmlns:a16="http://schemas.microsoft.com/office/drawing/2014/main" id="{67295395-CF41-6205-0191-F9887A189050}"/>
              </a:ext>
            </a:extLst>
          </p:cNvPr>
          <p:cNvSpPr>
            <a:spLocks noGrp="1"/>
          </p:cNvSpPr>
          <p:nvPr>
            <p:ph type="sldNum" sz="quarter" idx="12"/>
          </p:nvPr>
        </p:nvSpPr>
        <p:spPr/>
        <p:txBody>
          <a:bodyPr/>
          <a:lstStyle/>
          <a:p>
            <a:fld id="{BB0344BE-21AD-45F5-9F69-439EC90C189B}" type="slidenum">
              <a:rPr lang="en-US" smtClean="0"/>
              <a:t>14</a:t>
            </a:fld>
            <a:endParaRPr lang="en-US"/>
          </a:p>
        </p:txBody>
      </p:sp>
      <p:pic>
        <p:nvPicPr>
          <p:cNvPr id="7" name="Picture 6" descr="A math equation on a white background&#10;&#10;AI-generated content may be incorrect.">
            <a:extLst>
              <a:ext uri="{FF2B5EF4-FFF2-40B4-BE49-F238E27FC236}">
                <a16:creationId xmlns:a16="http://schemas.microsoft.com/office/drawing/2014/main" id="{7163CDE8-5D1A-35D6-9707-522F1F9023BF}"/>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1645684" y="3051544"/>
            <a:ext cx="7315200" cy="1371600"/>
          </a:xfrm>
          <a:prstGeom prst="rect">
            <a:avLst/>
          </a:prstGeom>
        </p:spPr>
      </p:pic>
      <p:pic>
        <p:nvPicPr>
          <p:cNvPr id="9" name="Picture 8" descr="A math equation on a white paper&#10;&#10;AI-generated content may be incorrect.">
            <a:extLst>
              <a:ext uri="{FF2B5EF4-FFF2-40B4-BE49-F238E27FC236}">
                <a16:creationId xmlns:a16="http://schemas.microsoft.com/office/drawing/2014/main" id="{D4851107-9E84-BD80-0C01-BFFB74A3104C}"/>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1645684" y="4623390"/>
            <a:ext cx="7315200" cy="1371600"/>
          </a:xfrm>
          <a:prstGeom prst="rect">
            <a:avLst/>
          </a:prstGeom>
        </p:spPr>
      </p:pic>
      <p:pic>
        <p:nvPicPr>
          <p:cNvPr id="10" name="Picture 9" descr="A math equation on a white paper">
            <a:extLst>
              <a:ext uri="{FF2B5EF4-FFF2-40B4-BE49-F238E27FC236}">
                <a16:creationId xmlns:a16="http://schemas.microsoft.com/office/drawing/2014/main" id="{63FE61B7-5676-5E8D-BDA1-145AD30B074E}"/>
              </a:ext>
            </a:extLst>
          </p:cNvPr>
          <p:cNvPicPr>
            <a:picLocks/>
          </p:cNvPicPr>
          <p:nvPr/>
        </p:nvPicPr>
        <p:blipFill>
          <a:blip r:embed="rId5">
            <a:extLst>
              <a:ext uri="{28A0092B-C50C-407E-A947-70E740481C1C}">
                <a14:useLocalDpi xmlns:a14="http://schemas.microsoft.com/office/drawing/2010/main" val="0"/>
              </a:ext>
            </a:extLst>
          </a:blip>
          <a:stretch>
            <a:fillRect/>
          </a:stretch>
        </p:blipFill>
        <p:spPr>
          <a:xfrm>
            <a:off x="1645684" y="1479698"/>
            <a:ext cx="7315200" cy="1371600"/>
          </a:xfrm>
          <a:prstGeom prst="rect">
            <a:avLst/>
          </a:prstGeom>
        </p:spPr>
      </p:pic>
      <p:sp>
        <p:nvSpPr>
          <p:cNvPr id="11" name="Title 4">
            <a:extLst>
              <a:ext uri="{FF2B5EF4-FFF2-40B4-BE49-F238E27FC236}">
                <a16:creationId xmlns:a16="http://schemas.microsoft.com/office/drawing/2014/main" id="{85F7BD77-943B-370A-9DCF-A1B6F095A12B}"/>
              </a:ext>
            </a:extLst>
          </p:cNvPr>
          <p:cNvSpPr txBox="1">
            <a:spLocks/>
          </p:cNvSpPr>
          <p:nvPr/>
        </p:nvSpPr>
        <p:spPr bwMode="auto">
          <a:xfrm>
            <a:off x="1202531" y="-2778"/>
            <a:ext cx="7467600" cy="112983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36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sz="2800" dirty="0">
                <a:latin typeface="Times New Roman" panose="02020603050405020304" pitchFamily="18" charset="0"/>
                <a:cs typeface="Times New Roman" panose="02020603050405020304" pitchFamily="18" charset="0"/>
              </a:rPr>
              <a:t>AERMOD PLUMES</a:t>
            </a:r>
            <a:br>
              <a:rPr lang="en-US"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Convective Boundary Layer </a:t>
            </a:r>
            <a:r>
              <a:rPr lang="en-US" altLang="en-US" sz="2800" dirty="0">
                <a:latin typeface="Times New Roman" panose="02020603050405020304" pitchFamily="18" charset="0"/>
                <a:cs typeface="Times New Roman" panose="02020603050405020304" pitchFamily="18" charset="0"/>
              </a:rPr>
              <a:t>(L &lt; 0)</a:t>
            </a:r>
          </a:p>
        </p:txBody>
      </p:sp>
      <p:sp>
        <p:nvSpPr>
          <p:cNvPr id="12" name="TextBox 11">
            <a:extLst>
              <a:ext uri="{FF2B5EF4-FFF2-40B4-BE49-F238E27FC236}">
                <a16:creationId xmlns:a16="http://schemas.microsoft.com/office/drawing/2014/main" id="{3525F375-C186-8C3C-18AE-FBEE572DF9A5}"/>
              </a:ext>
            </a:extLst>
          </p:cNvPr>
          <p:cNvSpPr txBox="1"/>
          <p:nvPr/>
        </p:nvSpPr>
        <p:spPr>
          <a:xfrm flipH="1">
            <a:off x="988793" y="1414096"/>
            <a:ext cx="2208955" cy="461665"/>
          </a:xfrm>
          <a:prstGeom prst="rect">
            <a:avLst/>
          </a:prstGeom>
          <a:noFill/>
        </p:spPr>
        <p:txBody>
          <a:bodyPr wrap="square" rtlCol="0">
            <a:spAutoFit/>
          </a:bodyPr>
          <a:lstStyle/>
          <a:p>
            <a:pPr algn="ctr"/>
            <a:r>
              <a:rPr lang="en-US" sz="2400" dirty="0"/>
              <a:t>Direct</a:t>
            </a:r>
          </a:p>
        </p:txBody>
      </p:sp>
      <p:sp>
        <p:nvSpPr>
          <p:cNvPr id="13" name="TextBox 12">
            <a:extLst>
              <a:ext uri="{FF2B5EF4-FFF2-40B4-BE49-F238E27FC236}">
                <a16:creationId xmlns:a16="http://schemas.microsoft.com/office/drawing/2014/main" id="{FA8BF2BA-7D16-A8AA-4658-40C9FCA0559B}"/>
              </a:ext>
            </a:extLst>
          </p:cNvPr>
          <p:cNvSpPr txBox="1"/>
          <p:nvPr/>
        </p:nvSpPr>
        <p:spPr>
          <a:xfrm flipH="1">
            <a:off x="1105752" y="2973111"/>
            <a:ext cx="2208955" cy="461665"/>
          </a:xfrm>
          <a:prstGeom prst="rect">
            <a:avLst/>
          </a:prstGeom>
          <a:noFill/>
        </p:spPr>
        <p:txBody>
          <a:bodyPr wrap="square" rtlCol="0">
            <a:spAutoFit/>
          </a:bodyPr>
          <a:lstStyle/>
          <a:p>
            <a:pPr algn="ctr"/>
            <a:r>
              <a:rPr lang="en-US" sz="2400" dirty="0"/>
              <a:t>Indirect</a:t>
            </a:r>
          </a:p>
        </p:txBody>
      </p:sp>
      <p:sp>
        <p:nvSpPr>
          <p:cNvPr id="14" name="TextBox 13">
            <a:extLst>
              <a:ext uri="{FF2B5EF4-FFF2-40B4-BE49-F238E27FC236}">
                <a16:creationId xmlns:a16="http://schemas.microsoft.com/office/drawing/2014/main" id="{D72D94B3-7603-CA53-0F11-3BA92A9B2700}"/>
              </a:ext>
            </a:extLst>
          </p:cNvPr>
          <p:cNvSpPr txBox="1"/>
          <p:nvPr/>
        </p:nvSpPr>
        <p:spPr>
          <a:xfrm flipH="1">
            <a:off x="1325491" y="4562251"/>
            <a:ext cx="2208955" cy="461665"/>
          </a:xfrm>
          <a:prstGeom prst="rect">
            <a:avLst/>
          </a:prstGeom>
          <a:noFill/>
        </p:spPr>
        <p:txBody>
          <a:bodyPr wrap="square" rtlCol="0">
            <a:spAutoFit/>
          </a:bodyPr>
          <a:lstStyle/>
          <a:p>
            <a:pPr algn="ctr"/>
            <a:r>
              <a:rPr lang="en-US" sz="2400" dirty="0"/>
              <a:t>Penetrated</a:t>
            </a:r>
          </a:p>
        </p:txBody>
      </p:sp>
    </p:spTree>
    <p:extLst>
      <p:ext uri="{BB962C8B-B14F-4D97-AF65-F5344CB8AC3E}">
        <p14:creationId xmlns:p14="http://schemas.microsoft.com/office/powerpoint/2010/main" val="474835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3" name="Content Placeholder 6">
            <a:extLst>
              <a:ext uri="{FF2B5EF4-FFF2-40B4-BE49-F238E27FC236}">
                <a16:creationId xmlns:a16="http://schemas.microsoft.com/office/drawing/2014/main" id="{A6B171C5-CD5D-4BC9-8939-0796A36B093C}"/>
              </a:ext>
            </a:extLst>
          </p:cNvPr>
          <p:cNvSpPr>
            <a:spLocks noGrp="1"/>
          </p:cNvSpPr>
          <p:nvPr>
            <p:ph sz="half" idx="1"/>
          </p:nvPr>
        </p:nvSpPr>
        <p:spPr>
          <a:xfrm>
            <a:off x="1238773" y="1577592"/>
            <a:ext cx="7239000" cy="4151404"/>
          </a:xfrm>
        </p:spPr>
        <p:txBody>
          <a:bodyPr/>
          <a:lstStyle/>
          <a:p>
            <a:pPr lvl="1" eaLnBrk="1" hangingPunct="1">
              <a:buFont typeface="Wingdings" panose="05000000000000000000" pitchFamily="2" charset="2"/>
              <a:buChar char="§"/>
            </a:pPr>
            <a:r>
              <a:rPr lang="en-US" altLang="en-US" sz="2600" dirty="0">
                <a:latin typeface="Times New Roman" panose="02020603050405020304" pitchFamily="18" charset="0"/>
                <a:cs typeface="Times New Roman" panose="02020603050405020304" pitchFamily="18" charset="0"/>
              </a:rPr>
              <a:t>Injected plume: the plume is released into the elevated stable layer above the mixed layer</a:t>
            </a:r>
          </a:p>
          <a:p>
            <a:pPr lvl="1" eaLnBrk="1" hangingPunct="1">
              <a:buFont typeface="Wingdings" panose="05000000000000000000" pitchFamily="2" charset="2"/>
              <a:buChar char="§"/>
            </a:pPr>
            <a:endParaRPr lang="en-US" altLang="en-US" sz="2600" dirty="0">
              <a:latin typeface="Times New Roman" panose="02020603050405020304" pitchFamily="18" charset="0"/>
              <a:cs typeface="Times New Roman" panose="02020603050405020304" pitchFamily="18" charset="0"/>
            </a:endParaRPr>
          </a:p>
          <a:p>
            <a:pPr lvl="2" eaLnBrk="1" hangingPunct="1">
              <a:buFont typeface="Courier New" panose="02070309020205020404" pitchFamily="49" charset="0"/>
              <a:buChar char="o"/>
            </a:pPr>
            <a:r>
              <a:rPr lang="en-US" altLang="en-US" sz="2400" dirty="0">
                <a:latin typeface="Times New Roman" panose="02020603050405020304" pitchFamily="18" charset="0"/>
                <a:cs typeface="Times New Roman" panose="02020603050405020304" pitchFamily="18" charset="0"/>
              </a:rPr>
              <a:t>Modeled in a manner similar to that of the penetrated plume. That is,  with the stable plume equations but the calculation of effective parameters will consider the level of the turbulence and the winds both in the stable layer and the convective mixed layer.</a:t>
            </a:r>
            <a:endParaRPr lang="en-US" altLang="en-US" sz="3200" dirty="0">
              <a:latin typeface="Times New Roman" panose="02020603050405020304" pitchFamily="18" charset="0"/>
              <a:cs typeface="Times New Roman" panose="02020603050405020304" pitchFamily="18" charset="0"/>
            </a:endParaRPr>
          </a:p>
          <a:p>
            <a:pPr eaLnBrk="1" hangingPunct="1"/>
            <a:endParaRPr lang="en-US" altLang="en-US" sz="3200" dirty="0">
              <a:latin typeface="Times New Roman" panose="02020603050405020304" pitchFamily="18" charset="0"/>
              <a:cs typeface="Times New Roman" panose="02020603050405020304" pitchFamily="18" charset="0"/>
            </a:endParaRPr>
          </a:p>
          <a:p>
            <a:pPr eaLnBrk="1" hangingPunct="1"/>
            <a:endParaRPr lang="en-US" altLang="en-US" sz="3200" dirty="0">
              <a:latin typeface="Times New Roman" panose="02020603050405020304" pitchFamily="18" charset="0"/>
              <a:cs typeface="Times New Roman" panose="02020603050405020304" pitchFamily="18" charset="0"/>
            </a:endParaRPr>
          </a:p>
          <a:p>
            <a:pPr lvl="1" eaLnBrk="1" hangingPunct="1"/>
            <a:endParaRPr lang="en-US" altLang="en-US" sz="3200" dirty="0">
              <a:latin typeface="Times New Roman" panose="02020603050405020304" pitchFamily="18" charset="0"/>
              <a:cs typeface="Times New Roman" panose="02020603050405020304" pitchFamily="18" charset="0"/>
            </a:endParaRPr>
          </a:p>
          <a:p>
            <a:pPr lvl="1" eaLnBrk="1" hangingPunct="1"/>
            <a:endParaRPr lang="en-US" altLang="en-US" sz="3200" dirty="0">
              <a:latin typeface="Times New Roman" panose="02020603050405020304" pitchFamily="18" charset="0"/>
              <a:cs typeface="Times New Roman" panose="02020603050405020304" pitchFamily="18" charset="0"/>
            </a:endParaRPr>
          </a:p>
          <a:p>
            <a:pPr lvl="1" eaLnBrk="1" hangingPunct="1"/>
            <a:endParaRPr lang="en-US" altLang="en-US" sz="3200" dirty="0">
              <a:latin typeface="Times New Roman" panose="02020603050405020304" pitchFamily="18" charset="0"/>
              <a:cs typeface="Times New Roman" panose="02020603050405020304" pitchFamily="18" charset="0"/>
            </a:endParaRPr>
          </a:p>
          <a:p>
            <a:pPr lvl="1" eaLnBrk="1" hangingPunct="1"/>
            <a:endParaRPr lang="en-US" altLang="en-US" sz="3200" dirty="0">
              <a:latin typeface="Times New Roman" panose="02020603050405020304" pitchFamily="18" charset="0"/>
              <a:cs typeface="Times New Roman" panose="02020603050405020304" pitchFamily="18" charset="0"/>
            </a:endParaRPr>
          </a:p>
          <a:p>
            <a:pPr lvl="1" eaLnBrk="1" hangingPunct="1"/>
            <a:endParaRPr lang="en-US" altLang="en-US" sz="32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3200" dirty="0">
              <a:latin typeface="Times New Roman" panose="02020603050405020304" pitchFamily="18" charset="0"/>
              <a:cs typeface="Times New Roman" panose="02020603050405020304" pitchFamily="18" charset="0"/>
            </a:endParaRPr>
          </a:p>
        </p:txBody>
      </p:sp>
      <p:sp>
        <p:nvSpPr>
          <p:cNvPr id="6" name="Title 4">
            <a:extLst>
              <a:ext uri="{FF2B5EF4-FFF2-40B4-BE49-F238E27FC236}">
                <a16:creationId xmlns:a16="http://schemas.microsoft.com/office/drawing/2014/main" id="{1F553E16-1E69-4685-973F-3FEDC037B0E0}"/>
              </a:ext>
            </a:extLst>
          </p:cNvPr>
          <p:cNvSpPr txBox="1">
            <a:spLocks/>
          </p:cNvSpPr>
          <p:nvPr/>
        </p:nvSpPr>
        <p:spPr bwMode="auto">
          <a:xfrm>
            <a:off x="1238773" y="593350"/>
            <a:ext cx="7467600" cy="98424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36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sz="3200" dirty="0">
                <a:latin typeface="Times New Roman" panose="02020603050405020304" pitchFamily="18" charset="0"/>
                <a:cs typeface="Times New Roman" panose="02020603050405020304" pitchFamily="18" charset="0"/>
              </a:rPr>
              <a:t>AERMOD PLUMES</a:t>
            </a:r>
            <a:br>
              <a:rPr lang="en-US"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Convective Boundary Layer </a:t>
            </a:r>
            <a:r>
              <a:rPr lang="en-US" altLang="en-US" sz="3000" dirty="0">
                <a:latin typeface="Times New Roman" panose="02020603050405020304" pitchFamily="18" charset="0"/>
                <a:cs typeface="Times New Roman" panose="02020603050405020304" pitchFamily="18" charset="0"/>
              </a:rPr>
              <a:t>(L &lt; 0)</a:t>
            </a:r>
          </a:p>
          <a:p>
            <a:pPr eaLnBrk="1" hangingPunct="1">
              <a:defRPr/>
            </a:pPr>
            <a:endParaRPr lang="en-US" sz="3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a:extLst>
              <a:ext uri="{FF2B5EF4-FFF2-40B4-BE49-F238E27FC236}">
                <a16:creationId xmlns:a16="http://schemas.microsoft.com/office/drawing/2014/main" id="{1F553E16-1E69-4685-973F-3FEDC037B0E0}"/>
              </a:ext>
            </a:extLst>
          </p:cNvPr>
          <p:cNvSpPr txBox="1">
            <a:spLocks/>
          </p:cNvSpPr>
          <p:nvPr/>
        </p:nvSpPr>
        <p:spPr bwMode="auto">
          <a:xfrm>
            <a:off x="1145467" y="2730059"/>
            <a:ext cx="7467600" cy="11514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36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br>
              <a:rPr lang="en-US"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AERMOD Model Formulation</a:t>
            </a:r>
          </a:p>
          <a:p>
            <a:pPr eaLnBrk="1" hangingPunct="1">
              <a:defRPr/>
            </a:pPr>
            <a:r>
              <a:rPr lang="en-US" sz="2400" dirty="0">
                <a:latin typeface="Times New Roman" panose="02020603050405020304" pitchFamily="18" charset="0"/>
                <a:cs typeface="Times New Roman" panose="02020603050405020304" pitchFamily="18" charset="0"/>
              </a:rPr>
              <a:t>- November 2024</a:t>
            </a:r>
          </a:p>
          <a:p>
            <a:pPr eaLnBrk="1" hangingPunct="1">
              <a:defRPr/>
            </a:pPr>
            <a:endParaRPr lang="en-US" altLang="en-US" sz="3000" dirty="0">
              <a:latin typeface="Times New Roman" panose="02020603050405020304" pitchFamily="18" charset="0"/>
              <a:cs typeface="Times New Roman" panose="02020603050405020304" pitchFamily="18" charset="0"/>
            </a:endParaRPr>
          </a:p>
          <a:p>
            <a:pPr eaLnBrk="1" hangingPunct="1">
              <a:defRPr/>
            </a:pP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92239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51D3C8-F515-4C89-925C-CC2C9EE59016}"/>
              </a:ext>
            </a:extLst>
          </p:cNvPr>
          <p:cNvSpPr>
            <a:spLocks noGrp="1"/>
          </p:cNvSpPr>
          <p:nvPr>
            <p:ph type="dt" sz="half" idx="10"/>
          </p:nvPr>
        </p:nvSpPr>
        <p:spPr/>
        <p:txBody>
          <a:bodyPr/>
          <a:lstStyle/>
          <a:p>
            <a:endParaRPr lang="en-US" dirty="0"/>
          </a:p>
        </p:txBody>
      </p:sp>
      <p:sp>
        <p:nvSpPr>
          <p:cNvPr id="3" name="Slide Number Placeholder 2">
            <a:extLst>
              <a:ext uri="{FF2B5EF4-FFF2-40B4-BE49-F238E27FC236}">
                <a16:creationId xmlns:a16="http://schemas.microsoft.com/office/drawing/2014/main" id="{E28BD29A-A221-4414-8263-BE50D209F3F5}"/>
              </a:ext>
            </a:extLst>
          </p:cNvPr>
          <p:cNvSpPr>
            <a:spLocks noGrp="1"/>
          </p:cNvSpPr>
          <p:nvPr>
            <p:ph type="sldNum" sz="quarter" idx="12"/>
          </p:nvPr>
        </p:nvSpPr>
        <p:spPr/>
        <p:txBody>
          <a:bodyPr/>
          <a:lstStyle/>
          <a:p>
            <a:endParaRPr lang="en-US" dirty="0"/>
          </a:p>
        </p:txBody>
      </p:sp>
      <p:grpSp>
        <p:nvGrpSpPr>
          <p:cNvPr id="16" name="Group 15">
            <a:extLst>
              <a:ext uri="{FF2B5EF4-FFF2-40B4-BE49-F238E27FC236}">
                <a16:creationId xmlns:a16="http://schemas.microsoft.com/office/drawing/2014/main" id="{4719B38C-234B-4958-8271-B21A998A1F70}"/>
              </a:ext>
            </a:extLst>
          </p:cNvPr>
          <p:cNvGrpSpPr/>
          <p:nvPr/>
        </p:nvGrpSpPr>
        <p:grpSpPr>
          <a:xfrm rot="311854">
            <a:off x="-305092" y="1404807"/>
            <a:ext cx="2190455" cy="3227010"/>
            <a:chOff x="-124851" y="1819275"/>
            <a:chExt cx="2190455" cy="3227010"/>
          </a:xfrm>
        </p:grpSpPr>
        <p:sp>
          <p:nvSpPr>
            <p:cNvPr id="17" name="Arc 16">
              <a:extLst>
                <a:ext uri="{FF2B5EF4-FFF2-40B4-BE49-F238E27FC236}">
                  <a16:creationId xmlns:a16="http://schemas.microsoft.com/office/drawing/2014/main" id="{F99649B1-C8F7-4EE0-95C3-F7B4054E8D0A}"/>
                </a:ext>
              </a:extLst>
            </p:cNvPr>
            <p:cNvSpPr/>
            <p:nvPr/>
          </p:nvSpPr>
          <p:spPr>
            <a:xfrm rot="5800016">
              <a:off x="-115880" y="2900538"/>
              <a:ext cx="2136776" cy="2154718"/>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reeform: Shape 17">
              <a:extLst>
                <a:ext uri="{FF2B5EF4-FFF2-40B4-BE49-F238E27FC236}">
                  <a16:creationId xmlns:a16="http://schemas.microsoft.com/office/drawing/2014/main" id="{93253BBE-7E51-43CF-8F73-110668EB6F52}"/>
                </a:ext>
              </a:extLst>
            </p:cNvPr>
            <p:cNvSpPr/>
            <p:nvPr/>
          </p:nvSpPr>
          <p:spPr>
            <a:xfrm>
              <a:off x="2019300" y="1819275"/>
              <a:ext cx="46304" cy="2314575"/>
            </a:xfrm>
            <a:custGeom>
              <a:avLst/>
              <a:gdLst>
                <a:gd name="connsiteX0" fmla="*/ 0 w 46304"/>
                <a:gd name="connsiteY0" fmla="*/ 2314575 h 2314575"/>
                <a:gd name="connsiteX1" fmla="*/ 9525 w 46304"/>
                <a:gd name="connsiteY1" fmla="*/ 2181225 h 2314575"/>
                <a:gd name="connsiteX2" fmla="*/ 28575 w 46304"/>
                <a:gd name="connsiteY2" fmla="*/ 2019300 h 2314575"/>
                <a:gd name="connsiteX3" fmla="*/ 38100 w 46304"/>
                <a:gd name="connsiteY3" fmla="*/ 0 h 2314575"/>
              </a:gdLst>
              <a:ahLst/>
              <a:cxnLst>
                <a:cxn ang="0">
                  <a:pos x="connsiteX0" y="connsiteY0"/>
                </a:cxn>
                <a:cxn ang="0">
                  <a:pos x="connsiteX1" y="connsiteY1"/>
                </a:cxn>
                <a:cxn ang="0">
                  <a:pos x="connsiteX2" y="connsiteY2"/>
                </a:cxn>
                <a:cxn ang="0">
                  <a:pos x="connsiteX3" y="connsiteY3"/>
                </a:cxn>
              </a:cxnLst>
              <a:rect l="l" t="t" r="r" b="b"/>
              <a:pathLst>
                <a:path w="46304" h="2314575">
                  <a:moveTo>
                    <a:pt x="0" y="2314575"/>
                  </a:moveTo>
                  <a:cubicBezTo>
                    <a:pt x="3175" y="2270125"/>
                    <a:pt x="5665" y="2225621"/>
                    <a:pt x="9525" y="2181225"/>
                  </a:cubicBezTo>
                  <a:cubicBezTo>
                    <a:pt x="13054" y="2140641"/>
                    <a:pt x="23339" y="2061188"/>
                    <a:pt x="28575" y="2019300"/>
                  </a:cubicBezTo>
                  <a:cubicBezTo>
                    <a:pt x="61830" y="1187924"/>
                    <a:pt x="38100" y="1860613"/>
                    <a:pt x="3810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itle 4">
            <a:extLst>
              <a:ext uri="{FF2B5EF4-FFF2-40B4-BE49-F238E27FC236}">
                <a16:creationId xmlns:a16="http://schemas.microsoft.com/office/drawing/2014/main" id="{20FB6E06-B2F2-4E6E-BD42-4087B7079D6E}"/>
              </a:ext>
            </a:extLst>
          </p:cNvPr>
          <p:cNvSpPr txBox="1">
            <a:spLocks/>
          </p:cNvSpPr>
          <p:nvPr/>
        </p:nvSpPr>
        <p:spPr>
          <a:xfrm>
            <a:off x="1294082" y="166983"/>
            <a:ext cx="7467600" cy="623888"/>
          </a:xfrm>
          <a:prstGeom prst="rect">
            <a:avLst/>
          </a:prstGeom>
        </p:spPr>
        <p:txBody>
          <a:bodyPr/>
          <a:lst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sz="3200" dirty="0">
                <a:latin typeface="Times New Roman" panose="02020603050405020304" pitchFamily="18" charset="0"/>
                <a:cs typeface="Times New Roman" panose="02020603050405020304" pitchFamily="18" charset="0"/>
              </a:rPr>
              <a:t>Terrain Influences</a:t>
            </a:r>
          </a:p>
        </p:txBody>
      </p:sp>
      <p:grpSp>
        <p:nvGrpSpPr>
          <p:cNvPr id="22" name="Group 21">
            <a:extLst>
              <a:ext uri="{FF2B5EF4-FFF2-40B4-BE49-F238E27FC236}">
                <a16:creationId xmlns:a16="http://schemas.microsoft.com/office/drawing/2014/main" id="{7573B991-C94F-135A-205D-68E102D9F967}"/>
              </a:ext>
            </a:extLst>
          </p:cNvPr>
          <p:cNvGrpSpPr/>
          <p:nvPr/>
        </p:nvGrpSpPr>
        <p:grpSpPr>
          <a:xfrm>
            <a:off x="722958" y="1156996"/>
            <a:ext cx="8470028" cy="4795935"/>
            <a:chOff x="401182" y="958470"/>
            <a:chExt cx="8925406" cy="5202198"/>
          </a:xfrm>
        </p:grpSpPr>
        <p:grpSp>
          <p:nvGrpSpPr>
            <p:cNvPr id="14" name="Group 13">
              <a:extLst>
                <a:ext uri="{FF2B5EF4-FFF2-40B4-BE49-F238E27FC236}">
                  <a16:creationId xmlns:a16="http://schemas.microsoft.com/office/drawing/2014/main" id="{DE0AF8FB-F4CC-8465-A3AD-40BC5FD4DFF5}"/>
                </a:ext>
              </a:extLst>
            </p:cNvPr>
            <p:cNvGrpSpPr/>
            <p:nvPr/>
          </p:nvGrpSpPr>
          <p:grpSpPr>
            <a:xfrm>
              <a:off x="401182" y="958470"/>
              <a:ext cx="8925406" cy="5202198"/>
              <a:chOff x="304319" y="895350"/>
              <a:chExt cx="8925406" cy="5202198"/>
            </a:xfrm>
          </p:grpSpPr>
          <p:grpSp>
            <p:nvGrpSpPr>
              <p:cNvPr id="25" name="Group 24">
                <a:extLst>
                  <a:ext uri="{FF2B5EF4-FFF2-40B4-BE49-F238E27FC236}">
                    <a16:creationId xmlns:a16="http://schemas.microsoft.com/office/drawing/2014/main" id="{2DF7270E-0CFA-4BA5-BD98-57B3A22EE56A}"/>
                  </a:ext>
                </a:extLst>
              </p:cNvPr>
              <p:cNvGrpSpPr/>
              <p:nvPr/>
            </p:nvGrpSpPr>
            <p:grpSpPr>
              <a:xfrm>
                <a:off x="304319" y="895350"/>
                <a:ext cx="8925406" cy="5202198"/>
                <a:chOff x="294794" y="1285875"/>
                <a:chExt cx="8925406" cy="5202198"/>
              </a:xfrm>
            </p:grpSpPr>
            <p:grpSp>
              <p:nvGrpSpPr>
                <p:cNvPr id="10" name="Group 9">
                  <a:extLst>
                    <a:ext uri="{FF2B5EF4-FFF2-40B4-BE49-F238E27FC236}">
                      <a16:creationId xmlns:a16="http://schemas.microsoft.com/office/drawing/2014/main" id="{D5B88C49-FC81-4BF5-B052-FD04244A0468}"/>
                    </a:ext>
                  </a:extLst>
                </p:cNvPr>
                <p:cNvGrpSpPr/>
                <p:nvPr/>
              </p:nvGrpSpPr>
              <p:grpSpPr>
                <a:xfrm>
                  <a:off x="2036553" y="1285875"/>
                  <a:ext cx="7183647" cy="5202198"/>
                  <a:chOff x="1712944" y="1304925"/>
                  <a:chExt cx="7031005" cy="5202198"/>
                </a:xfrm>
              </p:grpSpPr>
              <p:pic>
                <p:nvPicPr>
                  <p:cNvPr id="1026" name="Picture 2" descr="CTDMPLUS: A Dispersion Model for Sources near Complex Topography. Part I:  Technical Formulations">
                    <a:extLst>
                      <a:ext uri="{FF2B5EF4-FFF2-40B4-BE49-F238E27FC236}">
                        <a16:creationId xmlns:a16="http://schemas.microsoft.com/office/drawing/2014/main" id="{FA9678CC-10B1-4CBB-8B4F-92C9E637CE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4025" y="1304925"/>
                    <a:ext cx="7019924" cy="4648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063EC22-65F7-4B49-B2A0-3B3CBAD539BE}"/>
                      </a:ext>
                    </a:extLst>
                  </p:cNvPr>
                  <p:cNvSpPr txBox="1"/>
                  <p:nvPr/>
                </p:nvSpPr>
                <p:spPr>
                  <a:xfrm flipH="1">
                    <a:off x="3055619" y="1400175"/>
                    <a:ext cx="4831081" cy="461665"/>
                  </a:xfrm>
                  <a:prstGeom prst="rect">
                    <a:avLst/>
                  </a:prstGeom>
                  <a:solidFill>
                    <a:schemeClr val="bg1"/>
                  </a:solidFill>
                </p:spPr>
                <p:txBody>
                  <a:bodyPr wrap="square" rtlCol="0">
                    <a:spAutoFit/>
                  </a:bodyPr>
                  <a:lstStyle/>
                  <a:p>
                    <a:r>
                      <a:rPr lang="en-US" sz="2400" b="1" dirty="0"/>
                      <a:t>Dividing Streamline Concept</a:t>
                    </a:r>
                  </a:p>
                </p:txBody>
              </p:sp>
              <p:sp>
                <p:nvSpPr>
                  <p:cNvPr id="5" name="TextBox 4">
                    <a:extLst>
                      <a:ext uri="{FF2B5EF4-FFF2-40B4-BE49-F238E27FC236}">
                        <a16:creationId xmlns:a16="http://schemas.microsoft.com/office/drawing/2014/main" id="{0EB94F3D-4D80-4837-A4AE-F3F87813BC32}"/>
                      </a:ext>
                    </a:extLst>
                  </p:cNvPr>
                  <p:cNvSpPr txBox="1"/>
                  <p:nvPr/>
                </p:nvSpPr>
                <p:spPr>
                  <a:xfrm flipH="1">
                    <a:off x="2091817" y="2544855"/>
                    <a:ext cx="3142170" cy="434003"/>
                  </a:xfrm>
                  <a:prstGeom prst="rect">
                    <a:avLst/>
                  </a:prstGeom>
                  <a:solidFill>
                    <a:schemeClr val="bg1"/>
                  </a:solidFill>
                </p:spPr>
                <p:txBody>
                  <a:bodyPr wrap="square" rtlCol="0">
                    <a:spAutoFit/>
                  </a:bodyPr>
                  <a:lstStyle/>
                  <a:p>
                    <a:r>
                      <a:rPr lang="en-US" sz="2000" dirty="0">
                        <a:latin typeface="+mn-lt"/>
                      </a:rPr>
                      <a:t>Dividing </a:t>
                    </a:r>
                    <a:r>
                      <a:rPr lang="en-US" sz="2000" dirty="0" err="1">
                        <a:latin typeface="+mn-lt"/>
                      </a:rPr>
                      <a:t>Steamline</a:t>
                    </a:r>
                    <a:r>
                      <a:rPr lang="en-US" sz="2000" dirty="0">
                        <a:latin typeface="+mn-lt"/>
                      </a:rPr>
                      <a:t> </a:t>
                    </a:r>
                    <a:r>
                      <a:rPr lang="en-US" sz="2000" dirty="0"/>
                      <a:t>(</a:t>
                    </a:r>
                    <a:r>
                      <a:rPr lang="en-US" sz="2000" dirty="0" err="1"/>
                      <a:t>H</a:t>
                    </a:r>
                    <a:r>
                      <a:rPr lang="en-US" sz="2000" baseline="-25000" dirty="0" err="1"/>
                      <a:t>c</a:t>
                    </a:r>
                    <a:r>
                      <a:rPr lang="en-US" sz="2000" dirty="0"/>
                      <a:t>)</a:t>
                    </a:r>
                  </a:p>
                </p:txBody>
              </p:sp>
              <p:cxnSp>
                <p:nvCxnSpPr>
                  <p:cNvPr id="7" name="Straight Arrow Connector 6">
                    <a:extLst>
                      <a:ext uri="{FF2B5EF4-FFF2-40B4-BE49-F238E27FC236}">
                        <a16:creationId xmlns:a16="http://schemas.microsoft.com/office/drawing/2014/main" id="{F4684658-9B49-46A1-A733-A70FCD144235}"/>
                      </a:ext>
                    </a:extLst>
                  </p:cNvPr>
                  <p:cNvCxnSpPr>
                    <a:cxnSpLocks/>
                  </p:cNvCxnSpPr>
                  <p:nvPr/>
                </p:nvCxnSpPr>
                <p:spPr>
                  <a:xfrm>
                    <a:off x="3977991" y="3033454"/>
                    <a:ext cx="470184" cy="1004372"/>
                  </a:xfrm>
                  <a:prstGeom prst="straightConnector1">
                    <a:avLst/>
                  </a:prstGeom>
                  <a:ln w="2222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B22CF89B-E581-4FEB-9588-47060DA15824}"/>
                      </a:ext>
                    </a:extLst>
                  </p:cNvPr>
                  <p:cNvSpPr/>
                  <p:nvPr/>
                </p:nvSpPr>
                <p:spPr>
                  <a:xfrm>
                    <a:off x="2790825" y="5314950"/>
                    <a:ext cx="2771775" cy="461665"/>
                  </a:xfrm>
                  <a:prstGeom prst="rect">
                    <a:avLst/>
                  </a:prstGeom>
                  <a:solidFill>
                    <a:schemeClr val="bg1"/>
                  </a:solidFill>
                  <a:ln>
                    <a:noFill/>
                  </a:ln>
                  <a:effectLst>
                    <a:outerShdw blurRad="50800" dist="50800" dir="5400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D0781D2-84D3-4813-AB58-89F7210CD648}"/>
                      </a:ext>
                    </a:extLst>
                  </p:cNvPr>
                  <p:cNvSpPr txBox="1"/>
                  <p:nvPr/>
                </p:nvSpPr>
                <p:spPr>
                  <a:xfrm flipH="1">
                    <a:off x="1712944" y="5306794"/>
                    <a:ext cx="6381752" cy="1200329"/>
                  </a:xfrm>
                  <a:prstGeom prst="rect">
                    <a:avLst/>
                  </a:prstGeom>
                  <a:solidFill>
                    <a:schemeClr val="bg1"/>
                  </a:solidFill>
                </p:spPr>
                <p:txBody>
                  <a:bodyPr wrap="square" rtlCol="0">
                    <a:spAutoFit/>
                  </a:bodyPr>
                  <a:lstStyle/>
                  <a:p>
                    <a:r>
                      <a:rPr lang="en-US" sz="2400" dirty="0">
                        <a:latin typeface="+mn-lt"/>
                      </a:rPr>
                      <a:t>Can the kinetic energy of flow at each level overcome the potential energy needed to surmount the terrain feature?</a:t>
                    </a:r>
                  </a:p>
                </p:txBody>
              </p:sp>
            </p:grpSp>
            <p:sp>
              <p:nvSpPr>
                <p:cNvPr id="19" name="TextBox 18">
                  <a:extLst>
                    <a:ext uri="{FF2B5EF4-FFF2-40B4-BE49-F238E27FC236}">
                      <a16:creationId xmlns:a16="http://schemas.microsoft.com/office/drawing/2014/main" id="{C126AF3A-5739-483F-8D3F-69BF8578EE37}"/>
                    </a:ext>
                  </a:extLst>
                </p:cNvPr>
                <p:cNvSpPr txBox="1"/>
                <p:nvPr/>
              </p:nvSpPr>
              <p:spPr>
                <a:xfrm>
                  <a:off x="624389" y="3840514"/>
                  <a:ext cx="649609" cy="369332"/>
                </a:xfrm>
                <a:prstGeom prst="rect">
                  <a:avLst/>
                </a:prstGeom>
                <a:noFill/>
              </p:spPr>
              <p:txBody>
                <a:bodyPr wrap="square" rtlCol="0">
                  <a:spAutoFit/>
                </a:bodyPr>
                <a:lstStyle/>
                <a:p>
                  <a:r>
                    <a:rPr lang="en-US" b="1" dirty="0"/>
                    <a:t>U(z)</a:t>
                  </a:r>
                </a:p>
              </p:txBody>
            </p:sp>
            <p:cxnSp>
              <p:nvCxnSpPr>
                <p:cNvPr id="23" name="Straight Connector 22">
                  <a:extLst>
                    <a:ext uri="{FF2B5EF4-FFF2-40B4-BE49-F238E27FC236}">
                      <a16:creationId xmlns:a16="http://schemas.microsoft.com/office/drawing/2014/main" id="{43C277B7-7B1F-4902-A3FB-94D33A380552}"/>
                    </a:ext>
                  </a:extLst>
                </p:cNvPr>
                <p:cNvCxnSpPr>
                  <a:cxnSpLocks/>
                </p:cNvCxnSpPr>
                <p:nvPr/>
              </p:nvCxnSpPr>
              <p:spPr>
                <a:xfrm>
                  <a:off x="294794" y="5079135"/>
                  <a:ext cx="8839200" cy="357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 name="TextBox 5">
                <a:extLst>
                  <a:ext uri="{FF2B5EF4-FFF2-40B4-BE49-F238E27FC236}">
                    <a16:creationId xmlns:a16="http://schemas.microsoft.com/office/drawing/2014/main" id="{27FEBFF3-58E7-86B4-BED9-ABC7322CC80A}"/>
                  </a:ext>
                </a:extLst>
              </p:cNvPr>
              <p:cNvSpPr txBox="1"/>
              <p:nvPr/>
            </p:nvSpPr>
            <p:spPr>
              <a:xfrm>
                <a:off x="2057400" y="4060509"/>
                <a:ext cx="485193" cy="369332"/>
              </a:xfrm>
              <a:prstGeom prst="rect">
                <a:avLst/>
              </a:prstGeom>
              <a:solidFill>
                <a:schemeClr val="bg1"/>
              </a:solidFill>
            </p:spPr>
            <p:txBody>
              <a:bodyPr wrap="square" rtlCol="0">
                <a:spAutoFit/>
              </a:bodyPr>
              <a:lstStyle/>
              <a:p>
                <a:r>
                  <a:rPr lang="en-US" sz="1800" dirty="0" err="1"/>
                  <a:t>H</a:t>
                </a:r>
                <a:r>
                  <a:rPr lang="en-US" sz="1800" baseline="-25000" dirty="0" err="1"/>
                  <a:t>c</a:t>
                </a:r>
                <a:endParaRPr lang="en-US" dirty="0"/>
              </a:p>
            </p:txBody>
          </p:sp>
          <p:cxnSp>
            <p:nvCxnSpPr>
              <p:cNvPr id="12" name="Straight Arrow Connector 11">
                <a:extLst>
                  <a:ext uri="{FF2B5EF4-FFF2-40B4-BE49-F238E27FC236}">
                    <a16:creationId xmlns:a16="http://schemas.microsoft.com/office/drawing/2014/main" id="{8F0F9704-1470-AA7E-0A99-3D16A391AD5E}"/>
                  </a:ext>
                </a:extLst>
              </p:cNvPr>
              <p:cNvCxnSpPr>
                <a:cxnSpLocks/>
              </p:cNvCxnSpPr>
              <p:nvPr/>
            </p:nvCxnSpPr>
            <p:spPr>
              <a:xfrm>
                <a:off x="2612570" y="3738746"/>
                <a:ext cx="0" cy="854073"/>
              </a:xfrm>
              <a:prstGeom prst="straightConnector1">
                <a:avLst/>
              </a:prstGeom>
              <a:ln w="31750">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cxnSp>
          <p:nvCxnSpPr>
            <p:cNvPr id="21" name="Straight Connector 20">
              <a:extLst>
                <a:ext uri="{FF2B5EF4-FFF2-40B4-BE49-F238E27FC236}">
                  <a16:creationId xmlns:a16="http://schemas.microsoft.com/office/drawing/2014/main" id="{651483B5-E607-D478-6727-C274B4C45CD4}"/>
                </a:ext>
              </a:extLst>
            </p:cNvPr>
            <p:cNvCxnSpPr/>
            <p:nvPr/>
          </p:nvCxnSpPr>
          <p:spPr>
            <a:xfrm>
              <a:off x="2639456" y="3719364"/>
              <a:ext cx="642989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96784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97EF5AE-4963-4AC9-8C73-F9EEB7075D93}"/>
              </a:ext>
            </a:extLst>
          </p:cNvPr>
          <p:cNvSpPr>
            <a:spLocks noGrp="1"/>
          </p:cNvSpPr>
          <p:nvPr>
            <p:ph type="title"/>
          </p:nvPr>
        </p:nvSpPr>
        <p:spPr/>
        <p:txBody>
          <a:bodyPr/>
          <a:lstStyle/>
          <a:p>
            <a:pPr eaLnBrk="1" hangingPunct="1">
              <a:defRPr/>
            </a:pPr>
            <a:r>
              <a:rPr lang="en-US" sz="3200" dirty="0">
                <a:latin typeface="Times New Roman" panose="02020603050405020304" pitchFamily="18" charset="0"/>
                <a:cs typeface="Times New Roman" panose="02020603050405020304" pitchFamily="18" charset="0"/>
              </a:rPr>
              <a:t>Terrain Influences</a:t>
            </a:r>
          </a:p>
        </p:txBody>
      </p:sp>
      <p:sp>
        <p:nvSpPr>
          <p:cNvPr id="94211" name="Content Placeholder 6">
            <a:extLst>
              <a:ext uri="{FF2B5EF4-FFF2-40B4-BE49-F238E27FC236}">
                <a16:creationId xmlns:a16="http://schemas.microsoft.com/office/drawing/2014/main" id="{0098513F-BE23-4BB4-9C23-5E54F7A0EB79}"/>
              </a:ext>
            </a:extLst>
          </p:cNvPr>
          <p:cNvSpPr>
            <a:spLocks noGrp="1"/>
          </p:cNvSpPr>
          <p:nvPr>
            <p:ph sz="half" idx="1"/>
          </p:nvPr>
        </p:nvSpPr>
        <p:spPr>
          <a:xfrm>
            <a:off x="1580103" y="1497954"/>
            <a:ext cx="7239000" cy="4209510"/>
          </a:xfrm>
        </p:spPr>
        <p:txBody>
          <a:bodyPr/>
          <a:lstStyle/>
          <a:p>
            <a:pPr eaLnBrk="1" hangingPunct="1"/>
            <a:r>
              <a:rPr lang="en-US" altLang="en-US" sz="2800" dirty="0">
                <a:latin typeface="Times New Roman" panose="02020603050405020304" pitchFamily="18" charset="0"/>
                <a:cs typeface="Times New Roman" panose="02020603050405020304" pitchFamily="18" charset="0"/>
              </a:rPr>
              <a:t>Plume is modeled as a combination of two limiting cases </a:t>
            </a:r>
          </a:p>
          <a:p>
            <a:pPr marL="0" indent="0" eaLnBrk="1" hangingPunct="1">
              <a:buNone/>
            </a:pPr>
            <a:endParaRPr lang="en-US" altLang="en-US" sz="2800" dirty="0">
              <a:latin typeface="Times New Roman" panose="02020603050405020304" pitchFamily="18" charset="0"/>
              <a:cs typeface="Times New Roman" panose="02020603050405020304" pitchFamily="18" charset="0"/>
            </a:endParaRPr>
          </a:p>
          <a:p>
            <a:pPr lvl="1" eaLnBrk="1" hangingPunct="1">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A horizontal (terrain impacting) plume  representing the material below </a:t>
            </a:r>
            <a:r>
              <a:rPr lang="en-US" altLang="en-US" dirty="0" err="1">
                <a:latin typeface="Times New Roman" panose="02020603050405020304" pitchFamily="18" charset="0"/>
                <a:cs typeface="Times New Roman" panose="02020603050405020304" pitchFamily="18" charset="0"/>
              </a:rPr>
              <a:t>Hc</a:t>
            </a:r>
            <a:endParaRPr lang="en-US" altLang="en-US" dirty="0">
              <a:latin typeface="Times New Roman" panose="02020603050405020304" pitchFamily="18" charset="0"/>
              <a:cs typeface="Times New Roman" panose="02020603050405020304" pitchFamily="18" charset="0"/>
            </a:endParaRPr>
          </a:p>
          <a:p>
            <a:pPr lvl="1" eaLnBrk="1" hangingPunct="1">
              <a:buFont typeface="Courier New" panose="02070309020205020404" pitchFamily="49" charset="0"/>
              <a:buChar char="o"/>
            </a:pPr>
            <a:endParaRPr lang="en-US" altLang="en-US" dirty="0">
              <a:latin typeface="Times New Roman" panose="02020603050405020304" pitchFamily="18" charset="0"/>
              <a:cs typeface="Times New Roman" panose="02020603050405020304" pitchFamily="18" charset="0"/>
            </a:endParaRPr>
          </a:p>
          <a:p>
            <a:pPr lvl="1" eaLnBrk="1" hangingPunct="1">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A terrain-following (terrain responding) plume representing the material above </a:t>
            </a:r>
            <a:r>
              <a:rPr lang="en-US" altLang="en-US" dirty="0" err="1">
                <a:latin typeface="Times New Roman" panose="02020603050405020304" pitchFamily="18" charset="0"/>
                <a:cs typeface="Times New Roman" panose="02020603050405020304" pitchFamily="18" charset="0"/>
              </a:rPr>
              <a:t>Hc</a:t>
            </a:r>
            <a:endParaRPr lang="en-US" altLang="en-US" dirty="0">
              <a:latin typeface="Times New Roman" panose="02020603050405020304" pitchFamily="18" charset="0"/>
              <a:cs typeface="Times New Roman" panose="02020603050405020304" pitchFamily="18" charset="0"/>
            </a:endParaRPr>
          </a:p>
          <a:p>
            <a:pPr eaLnBrk="1" hangingPunct="1"/>
            <a:endParaRPr lang="en-US" altLang="en-US" sz="2000" dirty="0">
              <a:latin typeface="Times New Roman" panose="02020603050405020304" pitchFamily="18" charset="0"/>
              <a:cs typeface="Times New Roman" panose="02020603050405020304" pitchFamily="18" charset="0"/>
            </a:endParaRPr>
          </a:p>
          <a:p>
            <a:pPr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90428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92150F-83F8-ADCD-D440-7AD913242BD8}"/>
            </a:ext>
          </a:extLst>
        </p:cNvPr>
        <p:cNvGrpSpPr/>
        <p:nvPr/>
      </p:nvGrpSpPr>
      <p:grpSpPr>
        <a:xfrm>
          <a:off x="0" y="0"/>
          <a:ext cx="0" cy="0"/>
          <a:chOff x="0" y="0"/>
          <a:chExt cx="0" cy="0"/>
        </a:xfrm>
      </p:grpSpPr>
      <p:sp>
        <p:nvSpPr>
          <p:cNvPr id="2" name="Date Placeholder 1">
            <a:extLst>
              <a:ext uri="{FF2B5EF4-FFF2-40B4-BE49-F238E27FC236}">
                <a16:creationId xmlns:a16="http://schemas.microsoft.com/office/drawing/2014/main" id="{8174F19D-09E4-4031-244A-1A98AC006534}"/>
              </a:ext>
            </a:extLst>
          </p:cNvPr>
          <p:cNvSpPr>
            <a:spLocks noGrp="1"/>
          </p:cNvSpPr>
          <p:nvPr>
            <p:ph type="dt" sz="half" idx="10"/>
          </p:nvPr>
        </p:nvSpPr>
        <p:spPr/>
        <p:txBody>
          <a:bodyPr/>
          <a:lstStyle/>
          <a:p>
            <a:endParaRPr lang="en-US" dirty="0"/>
          </a:p>
        </p:txBody>
      </p:sp>
      <p:sp>
        <p:nvSpPr>
          <p:cNvPr id="3" name="Slide Number Placeholder 2">
            <a:extLst>
              <a:ext uri="{FF2B5EF4-FFF2-40B4-BE49-F238E27FC236}">
                <a16:creationId xmlns:a16="http://schemas.microsoft.com/office/drawing/2014/main" id="{2518B80B-5777-1C43-DA39-7AA211DC2D99}"/>
              </a:ext>
            </a:extLst>
          </p:cNvPr>
          <p:cNvSpPr>
            <a:spLocks noGrp="1"/>
          </p:cNvSpPr>
          <p:nvPr>
            <p:ph type="sldNum" sz="quarter" idx="12"/>
          </p:nvPr>
        </p:nvSpPr>
        <p:spPr/>
        <p:txBody>
          <a:bodyPr/>
          <a:lstStyle/>
          <a:p>
            <a:endParaRPr lang="en-US" dirty="0"/>
          </a:p>
        </p:txBody>
      </p:sp>
      <p:grpSp>
        <p:nvGrpSpPr>
          <p:cNvPr id="16" name="Group 15">
            <a:extLst>
              <a:ext uri="{FF2B5EF4-FFF2-40B4-BE49-F238E27FC236}">
                <a16:creationId xmlns:a16="http://schemas.microsoft.com/office/drawing/2014/main" id="{3E5151F7-E688-6A28-6AAA-1EBB117DB9BB}"/>
              </a:ext>
            </a:extLst>
          </p:cNvPr>
          <p:cNvGrpSpPr/>
          <p:nvPr/>
        </p:nvGrpSpPr>
        <p:grpSpPr>
          <a:xfrm rot="311854">
            <a:off x="-305092" y="1404807"/>
            <a:ext cx="2190455" cy="3227010"/>
            <a:chOff x="-124851" y="1819275"/>
            <a:chExt cx="2190455" cy="3227010"/>
          </a:xfrm>
        </p:grpSpPr>
        <p:sp>
          <p:nvSpPr>
            <p:cNvPr id="17" name="Arc 16">
              <a:extLst>
                <a:ext uri="{FF2B5EF4-FFF2-40B4-BE49-F238E27FC236}">
                  <a16:creationId xmlns:a16="http://schemas.microsoft.com/office/drawing/2014/main" id="{F69DF19A-0415-DBAF-83C5-FEB8D21826DE}"/>
                </a:ext>
              </a:extLst>
            </p:cNvPr>
            <p:cNvSpPr/>
            <p:nvPr/>
          </p:nvSpPr>
          <p:spPr>
            <a:xfrm rot="5800016">
              <a:off x="-115880" y="2900538"/>
              <a:ext cx="2136776" cy="2154718"/>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reeform: Shape 17">
              <a:extLst>
                <a:ext uri="{FF2B5EF4-FFF2-40B4-BE49-F238E27FC236}">
                  <a16:creationId xmlns:a16="http://schemas.microsoft.com/office/drawing/2014/main" id="{3EE6E1F6-B413-690C-F806-119AF3EE4609}"/>
                </a:ext>
              </a:extLst>
            </p:cNvPr>
            <p:cNvSpPr/>
            <p:nvPr/>
          </p:nvSpPr>
          <p:spPr>
            <a:xfrm>
              <a:off x="2019300" y="1819275"/>
              <a:ext cx="46304" cy="2314575"/>
            </a:xfrm>
            <a:custGeom>
              <a:avLst/>
              <a:gdLst>
                <a:gd name="connsiteX0" fmla="*/ 0 w 46304"/>
                <a:gd name="connsiteY0" fmla="*/ 2314575 h 2314575"/>
                <a:gd name="connsiteX1" fmla="*/ 9525 w 46304"/>
                <a:gd name="connsiteY1" fmla="*/ 2181225 h 2314575"/>
                <a:gd name="connsiteX2" fmla="*/ 28575 w 46304"/>
                <a:gd name="connsiteY2" fmla="*/ 2019300 h 2314575"/>
                <a:gd name="connsiteX3" fmla="*/ 38100 w 46304"/>
                <a:gd name="connsiteY3" fmla="*/ 0 h 2314575"/>
              </a:gdLst>
              <a:ahLst/>
              <a:cxnLst>
                <a:cxn ang="0">
                  <a:pos x="connsiteX0" y="connsiteY0"/>
                </a:cxn>
                <a:cxn ang="0">
                  <a:pos x="connsiteX1" y="connsiteY1"/>
                </a:cxn>
                <a:cxn ang="0">
                  <a:pos x="connsiteX2" y="connsiteY2"/>
                </a:cxn>
                <a:cxn ang="0">
                  <a:pos x="connsiteX3" y="connsiteY3"/>
                </a:cxn>
              </a:cxnLst>
              <a:rect l="l" t="t" r="r" b="b"/>
              <a:pathLst>
                <a:path w="46304" h="2314575">
                  <a:moveTo>
                    <a:pt x="0" y="2314575"/>
                  </a:moveTo>
                  <a:cubicBezTo>
                    <a:pt x="3175" y="2270125"/>
                    <a:pt x="5665" y="2225621"/>
                    <a:pt x="9525" y="2181225"/>
                  </a:cubicBezTo>
                  <a:cubicBezTo>
                    <a:pt x="13054" y="2140641"/>
                    <a:pt x="23339" y="2061188"/>
                    <a:pt x="28575" y="2019300"/>
                  </a:cubicBezTo>
                  <a:cubicBezTo>
                    <a:pt x="61830" y="1187924"/>
                    <a:pt x="38100" y="1860613"/>
                    <a:pt x="3810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itle 4">
            <a:extLst>
              <a:ext uri="{FF2B5EF4-FFF2-40B4-BE49-F238E27FC236}">
                <a16:creationId xmlns:a16="http://schemas.microsoft.com/office/drawing/2014/main" id="{AB7564A0-1643-1332-26DC-6485041BD835}"/>
              </a:ext>
            </a:extLst>
          </p:cNvPr>
          <p:cNvSpPr txBox="1">
            <a:spLocks/>
          </p:cNvSpPr>
          <p:nvPr/>
        </p:nvSpPr>
        <p:spPr>
          <a:xfrm>
            <a:off x="1294082" y="166983"/>
            <a:ext cx="7467600" cy="623888"/>
          </a:xfrm>
          <a:prstGeom prst="rect">
            <a:avLst/>
          </a:prstGeom>
        </p:spPr>
        <p:txBody>
          <a:bodyPr/>
          <a:lst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sz="3200" dirty="0">
                <a:latin typeface="Times New Roman" panose="02020603050405020304" pitchFamily="18" charset="0"/>
                <a:cs typeface="Times New Roman" panose="02020603050405020304" pitchFamily="18" charset="0"/>
              </a:rPr>
              <a:t>Terrain Influences</a:t>
            </a:r>
          </a:p>
        </p:txBody>
      </p:sp>
      <p:grpSp>
        <p:nvGrpSpPr>
          <p:cNvPr id="22" name="Group 21">
            <a:extLst>
              <a:ext uri="{FF2B5EF4-FFF2-40B4-BE49-F238E27FC236}">
                <a16:creationId xmlns:a16="http://schemas.microsoft.com/office/drawing/2014/main" id="{EEE399B8-3B96-3CE3-F5CB-760605A79A92}"/>
              </a:ext>
            </a:extLst>
          </p:cNvPr>
          <p:cNvGrpSpPr/>
          <p:nvPr/>
        </p:nvGrpSpPr>
        <p:grpSpPr>
          <a:xfrm>
            <a:off x="722958" y="1156996"/>
            <a:ext cx="8470028" cy="4795935"/>
            <a:chOff x="401182" y="958470"/>
            <a:chExt cx="8925406" cy="5202198"/>
          </a:xfrm>
        </p:grpSpPr>
        <p:grpSp>
          <p:nvGrpSpPr>
            <p:cNvPr id="14" name="Group 13">
              <a:extLst>
                <a:ext uri="{FF2B5EF4-FFF2-40B4-BE49-F238E27FC236}">
                  <a16:creationId xmlns:a16="http://schemas.microsoft.com/office/drawing/2014/main" id="{22736B1E-92DA-7E4E-8C02-25ECD1D143E1}"/>
                </a:ext>
              </a:extLst>
            </p:cNvPr>
            <p:cNvGrpSpPr/>
            <p:nvPr/>
          </p:nvGrpSpPr>
          <p:grpSpPr>
            <a:xfrm>
              <a:off x="401182" y="958470"/>
              <a:ext cx="8925406" cy="5202198"/>
              <a:chOff x="304319" y="895350"/>
              <a:chExt cx="8925406" cy="5202198"/>
            </a:xfrm>
          </p:grpSpPr>
          <p:grpSp>
            <p:nvGrpSpPr>
              <p:cNvPr id="25" name="Group 24">
                <a:extLst>
                  <a:ext uri="{FF2B5EF4-FFF2-40B4-BE49-F238E27FC236}">
                    <a16:creationId xmlns:a16="http://schemas.microsoft.com/office/drawing/2014/main" id="{EC37D581-B3E1-2FCB-2567-3FD59580B9E0}"/>
                  </a:ext>
                </a:extLst>
              </p:cNvPr>
              <p:cNvGrpSpPr/>
              <p:nvPr/>
            </p:nvGrpSpPr>
            <p:grpSpPr>
              <a:xfrm>
                <a:off x="304319" y="895350"/>
                <a:ext cx="8925406" cy="5202198"/>
                <a:chOff x="294794" y="1285875"/>
                <a:chExt cx="8925406" cy="5202198"/>
              </a:xfrm>
            </p:grpSpPr>
            <p:grpSp>
              <p:nvGrpSpPr>
                <p:cNvPr id="10" name="Group 9">
                  <a:extLst>
                    <a:ext uri="{FF2B5EF4-FFF2-40B4-BE49-F238E27FC236}">
                      <a16:creationId xmlns:a16="http://schemas.microsoft.com/office/drawing/2014/main" id="{6B14D7B8-84B7-26B7-0C43-32D4AD287FAC}"/>
                    </a:ext>
                  </a:extLst>
                </p:cNvPr>
                <p:cNvGrpSpPr/>
                <p:nvPr/>
              </p:nvGrpSpPr>
              <p:grpSpPr>
                <a:xfrm>
                  <a:off x="2036553" y="1285875"/>
                  <a:ext cx="7183647" cy="5202198"/>
                  <a:chOff x="1712944" y="1304925"/>
                  <a:chExt cx="7031005" cy="5202198"/>
                </a:xfrm>
              </p:grpSpPr>
              <p:pic>
                <p:nvPicPr>
                  <p:cNvPr id="1026" name="Picture 2" descr="CTDMPLUS: A Dispersion Model for Sources near Complex Topography. Part I:  Technical Formulations">
                    <a:extLst>
                      <a:ext uri="{FF2B5EF4-FFF2-40B4-BE49-F238E27FC236}">
                        <a16:creationId xmlns:a16="http://schemas.microsoft.com/office/drawing/2014/main" id="{4601B749-4DAA-0C25-56F5-4805278DD5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4025" y="1304925"/>
                    <a:ext cx="7019924" cy="4648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815105A-EA66-5911-0869-8D29CBA3C0BF}"/>
                      </a:ext>
                    </a:extLst>
                  </p:cNvPr>
                  <p:cNvSpPr txBox="1"/>
                  <p:nvPr/>
                </p:nvSpPr>
                <p:spPr>
                  <a:xfrm flipH="1">
                    <a:off x="3055619" y="1400175"/>
                    <a:ext cx="4831081" cy="461665"/>
                  </a:xfrm>
                  <a:prstGeom prst="rect">
                    <a:avLst/>
                  </a:prstGeom>
                  <a:solidFill>
                    <a:schemeClr val="bg1"/>
                  </a:solidFill>
                </p:spPr>
                <p:txBody>
                  <a:bodyPr wrap="square" rtlCol="0">
                    <a:spAutoFit/>
                  </a:bodyPr>
                  <a:lstStyle/>
                  <a:p>
                    <a:r>
                      <a:rPr lang="en-US" sz="2400" b="1" dirty="0"/>
                      <a:t>Dividing Streamline Concept</a:t>
                    </a:r>
                  </a:p>
                </p:txBody>
              </p:sp>
              <p:sp>
                <p:nvSpPr>
                  <p:cNvPr id="5" name="TextBox 4">
                    <a:extLst>
                      <a:ext uri="{FF2B5EF4-FFF2-40B4-BE49-F238E27FC236}">
                        <a16:creationId xmlns:a16="http://schemas.microsoft.com/office/drawing/2014/main" id="{E47C4BB8-16F3-C9A7-E4A9-FB861087DBB8}"/>
                      </a:ext>
                    </a:extLst>
                  </p:cNvPr>
                  <p:cNvSpPr txBox="1"/>
                  <p:nvPr/>
                </p:nvSpPr>
                <p:spPr>
                  <a:xfrm flipH="1">
                    <a:off x="2091817" y="2544855"/>
                    <a:ext cx="3142170" cy="434003"/>
                  </a:xfrm>
                  <a:prstGeom prst="rect">
                    <a:avLst/>
                  </a:prstGeom>
                  <a:solidFill>
                    <a:schemeClr val="bg1"/>
                  </a:solidFill>
                </p:spPr>
                <p:txBody>
                  <a:bodyPr wrap="square" rtlCol="0">
                    <a:spAutoFit/>
                  </a:bodyPr>
                  <a:lstStyle/>
                  <a:p>
                    <a:r>
                      <a:rPr lang="en-US" sz="2000" dirty="0">
                        <a:latin typeface="+mn-lt"/>
                      </a:rPr>
                      <a:t>Dividing </a:t>
                    </a:r>
                    <a:r>
                      <a:rPr lang="en-US" sz="2000" dirty="0" err="1">
                        <a:latin typeface="+mn-lt"/>
                      </a:rPr>
                      <a:t>Steamline</a:t>
                    </a:r>
                    <a:r>
                      <a:rPr lang="en-US" sz="2000" dirty="0">
                        <a:latin typeface="+mn-lt"/>
                      </a:rPr>
                      <a:t> </a:t>
                    </a:r>
                    <a:r>
                      <a:rPr lang="en-US" sz="2000" dirty="0"/>
                      <a:t>(</a:t>
                    </a:r>
                    <a:r>
                      <a:rPr lang="en-US" sz="2000" dirty="0" err="1"/>
                      <a:t>H</a:t>
                    </a:r>
                    <a:r>
                      <a:rPr lang="en-US" sz="2000" baseline="-25000" dirty="0" err="1"/>
                      <a:t>c</a:t>
                    </a:r>
                    <a:r>
                      <a:rPr lang="en-US" sz="2000" dirty="0"/>
                      <a:t>)</a:t>
                    </a:r>
                  </a:p>
                </p:txBody>
              </p:sp>
              <p:cxnSp>
                <p:nvCxnSpPr>
                  <p:cNvPr id="7" name="Straight Arrow Connector 6">
                    <a:extLst>
                      <a:ext uri="{FF2B5EF4-FFF2-40B4-BE49-F238E27FC236}">
                        <a16:creationId xmlns:a16="http://schemas.microsoft.com/office/drawing/2014/main" id="{FB69B604-2F6B-059B-F6C1-DA99121046BA}"/>
                      </a:ext>
                    </a:extLst>
                  </p:cNvPr>
                  <p:cNvCxnSpPr>
                    <a:cxnSpLocks/>
                  </p:cNvCxnSpPr>
                  <p:nvPr/>
                </p:nvCxnSpPr>
                <p:spPr>
                  <a:xfrm>
                    <a:off x="3977991" y="3033454"/>
                    <a:ext cx="470184" cy="1004372"/>
                  </a:xfrm>
                  <a:prstGeom prst="straightConnector1">
                    <a:avLst/>
                  </a:prstGeom>
                  <a:ln w="22225">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7DE4D71E-8E6C-8A9C-CACA-0B6927F72100}"/>
                      </a:ext>
                    </a:extLst>
                  </p:cNvPr>
                  <p:cNvSpPr/>
                  <p:nvPr/>
                </p:nvSpPr>
                <p:spPr>
                  <a:xfrm>
                    <a:off x="2790825" y="5314950"/>
                    <a:ext cx="2771775" cy="461665"/>
                  </a:xfrm>
                  <a:prstGeom prst="rect">
                    <a:avLst/>
                  </a:prstGeom>
                  <a:solidFill>
                    <a:schemeClr val="bg1"/>
                  </a:solidFill>
                  <a:ln>
                    <a:noFill/>
                  </a:ln>
                  <a:effectLst>
                    <a:outerShdw blurRad="50800" dist="50800" dir="5400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5D14F22-3EFD-3022-D596-792585BEDC81}"/>
                      </a:ext>
                    </a:extLst>
                  </p:cNvPr>
                  <p:cNvSpPr txBox="1"/>
                  <p:nvPr/>
                </p:nvSpPr>
                <p:spPr>
                  <a:xfrm flipH="1">
                    <a:off x="1712944" y="5306794"/>
                    <a:ext cx="6381752" cy="1200329"/>
                  </a:xfrm>
                  <a:prstGeom prst="rect">
                    <a:avLst/>
                  </a:prstGeom>
                  <a:solidFill>
                    <a:schemeClr val="bg1"/>
                  </a:solidFill>
                </p:spPr>
                <p:txBody>
                  <a:bodyPr wrap="square" rtlCol="0">
                    <a:spAutoFit/>
                  </a:bodyPr>
                  <a:lstStyle/>
                  <a:p>
                    <a:r>
                      <a:rPr lang="en-US" sz="2400" dirty="0">
                        <a:latin typeface="+mn-lt"/>
                      </a:rPr>
                      <a:t>Can the kinetic energy of flow at each level overcome the potential energy needed to surmount the terrain feature?</a:t>
                    </a:r>
                  </a:p>
                </p:txBody>
              </p:sp>
            </p:grpSp>
            <p:sp>
              <p:nvSpPr>
                <p:cNvPr id="19" name="TextBox 18">
                  <a:extLst>
                    <a:ext uri="{FF2B5EF4-FFF2-40B4-BE49-F238E27FC236}">
                      <a16:creationId xmlns:a16="http://schemas.microsoft.com/office/drawing/2014/main" id="{C8B7147F-0E5A-7F53-D938-CCA1BAE1998E}"/>
                    </a:ext>
                  </a:extLst>
                </p:cNvPr>
                <p:cNvSpPr txBox="1"/>
                <p:nvPr/>
              </p:nvSpPr>
              <p:spPr>
                <a:xfrm>
                  <a:off x="624389" y="3840514"/>
                  <a:ext cx="649609" cy="369332"/>
                </a:xfrm>
                <a:prstGeom prst="rect">
                  <a:avLst/>
                </a:prstGeom>
                <a:noFill/>
              </p:spPr>
              <p:txBody>
                <a:bodyPr wrap="square" rtlCol="0">
                  <a:spAutoFit/>
                </a:bodyPr>
                <a:lstStyle/>
                <a:p>
                  <a:r>
                    <a:rPr lang="en-US" b="1" dirty="0"/>
                    <a:t>U(z)</a:t>
                  </a:r>
                </a:p>
              </p:txBody>
            </p:sp>
            <p:cxnSp>
              <p:nvCxnSpPr>
                <p:cNvPr id="23" name="Straight Connector 22">
                  <a:extLst>
                    <a:ext uri="{FF2B5EF4-FFF2-40B4-BE49-F238E27FC236}">
                      <a16:creationId xmlns:a16="http://schemas.microsoft.com/office/drawing/2014/main" id="{CB71D777-91DB-C4A7-D2E6-7DA7C0B99A43}"/>
                    </a:ext>
                  </a:extLst>
                </p:cNvPr>
                <p:cNvCxnSpPr>
                  <a:cxnSpLocks/>
                </p:cNvCxnSpPr>
                <p:nvPr/>
              </p:nvCxnSpPr>
              <p:spPr>
                <a:xfrm>
                  <a:off x="294794" y="5079135"/>
                  <a:ext cx="8839200" cy="357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 name="TextBox 5">
                <a:extLst>
                  <a:ext uri="{FF2B5EF4-FFF2-40B4-BE49-F238E27FC236}">
                    <a16:creationId xmlns:a16="http://schemas.microsoft.com/office/drawing/2014/main" id="{256AC465-DD5F-0915-E378-CCFB81934266}"/>
                  </a:ext>
                </a:extLst>
              </p:cNvPr>
              <p:cNvSpPr txBox="1"/>
              <p:nvPr/>
            </p:nvSpPr>
            <p:spPr>
              <a:xfrm>
                <a:off x="2057400" y="4060509"/>
                <a:ext cx="485193" cy="369332"/>
              </a:xfrm>
              <a:prstGeom prst="rect">
                <a:avLst/>
              </a:prstGeom>
              <a:solidFill>
                <a:schemeClr val="bg1"/>
              </a:solidFill>
            </p:spPr>
            <p:txBody>
              <a:bodyPr wrap="square" rtlCol="0">
                <a:spAutoFit/>
              </a:bodyPr>
              <a:lstStyle/>
              <a:p>
                <a:r>
                  <a:rPr lang="en-US" sz="1800" dirty="0" err="1"/>
                  <a:t>H</a:t>
                </a:r>
                <a:r>
                  <a:rPr lang="en-US" sz="1800" baseline="-25000" dirty="0" err="1"/>
                  <a:t>c</a:t>
                </a:r>
                <a:endParaRPr lang="en-US" dirty="0"/>
              </a:p>
            </p:txBody>
          </p:sp>
          <p:cxnSp>
            <p:nvCxnSpPr>
              <p:cNvPr id="12" name="Straight Arrow Connector 11">
                <a:extLst>
                  <a:ext uri="{FF2B5EF4-FFF2-40B4-BE49-F238E27FC236}">
                    <a16:creationId xmlns:a16="http://schemas.microsoft.com/office/drawing/2014/main" id="{0B5136E2-FBD9-52B3-443F-2122FAEACE12}"/>
                  </a:ext>
                </a:extLst>
              </p:cNvPr>
              <p:cNvCxnSpPr>
                <a:cxnSpLocks/>
              </p:cNvCxnSpPr>
              <p:nvPr/>
            </p:nvCxnSpPr>
            <p:spPr>
              <a:xfrm>
                <a:off x="2612570" y="3738746"/>
                <a:ext cx="0" cy="854073"/>
              </a:xfrm>
              <a:prstGeom prst="straightConnector1">
                <a:avLst/>
              </a:prstGeom>
              <a:ln w="31750">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cxnSp>
          <p:nvCxnSpPr>
            <p:cNvPr id="21" name="Straight Connector 20">
              <a:extLst>
                <a:ext uri="{FF2B5EF4-FFF2-40B4-BE49-F238E27FC236}">
                  <a16:creationId xmlns:a16="http://schemas.microsoft.com/office/drawing/2014/main" id="{ED17CC44-2E3A-FA31-ECFB-304FC4B27F94}"/>
                </a:ext>
              </a:extLst>
            </p:cNvPr>
            <p:cNvCxnSpPr/>
            <p:nvPr/>
          </p:nvCxnSpPr>
          <p:spPr>
            <a:xfrm>
              <a:off x="2639456" y="3719364"/>
              <a:ext cx="642989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60350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6">
            <a:extLst>
              <a:ext uri="{FF2B5EF4-FFF2-40B4-BE49-F238E27FC236}">
                <a16:creationId xmlns:a16="http://schemas.microsoft.com/office/drawing/2014/main" id="{AA00A1E0-7C6F-42B1-BEA7-6B6FF798C730}"/>
              </a:ext>
            </a:extLst>
          </p:cNvPr>
          <p:cNvSpPr>
            <a:spLocks noGrp="1"/>
          </p:cNvSpPr>
          <p:nvPr>
            <p:ph sz="half" idx="1"/>
          </p:nvPr>
        </p:nvSpPr>
        <p:spPr>
          <a:xfrm>
            <a:off x="1638300" y="900113"/>
            <a:ext cx="6629400" cy="5388720"/>
          </a:xfrm>
        </p:spPr>
        <p:txBody>
          <a:bodyPr/>
          <a:lstStyle/>
          <a:p>
            <a:pPr marL="0" indent="0" eaLnBrk="1" hangingPunct="1">
              <a:buNone/>
            </a:pPr>
            <a:r>
              <a:rPr lang="en-US" altLang="en-US" sz="2800" u="sng" dirty="0">
                <a:cs typeface="Times New Roman" panose="02020603050405020304" pitchFamily="18" charset="0"/>
              </a:rPr>
              <a:t>Part 1 </a:t>
            </a:r>
            <a:r>
              <a:rPr lang="en-US" altLang="en-US" sz="2800" u="sng">
                <a:cs typeface="Times New Roman" panose="02020603050405020304" pitchFamily="18" charset="0"/>
              </a:rPr>
              <a:t>(Monday)</a:t>
            </a:r>
            <a:endParaRPr lang="en-US" altLang="en-US" sz="2800" u="sng" dirty="0">
              <a:cs typeface="Times New Roman" panose="02020603050405020304" pitchFamily="18" charset="0"/>
            </a:endParaRPr>
          </a:p>
          <a:p>
            <a:pPr eaLnBrk="1" hangingPunct="1"/>
            <a:r>
              <a:rPr lang="en-US" altLang="en-US" sz="2800" dirty="0">
                <a:cs typeface="Times New Roman" panose="02020603050405020304" pitchFamily="18" charset="0"/>
              </a:rPr>
              <a:t>Energy balance, atmospheric stability, and the structure of the Atmospheric Boundary Layer (ABL)</a:t>
            </a:r>
          </a:p>
          <a:p>
            <a:pPr eaLnBrk="1" hangingPunct="1"/>
            <a:r>
              <a:rPr lang="en-US" altLang="en-US" sz="2800" dirty="0">
                <a:cs typeface="Times New Roman" panose="02020603050405020304" pitchFamily="18" charset="0"/>
              </a:rPr>
              <a:t>How AERMOD Characterizes the ABL</a:t>
            </a:r>
          </a:p>
          <a:p>
            <a:pPr eaLnBrk="1" hangingPunct="1"/>
            <a:endParaRPr lang="en-US" altLang="en-US" sz="2800" dirty="0">
              <a:cs typeface="Times New Roman" panose="02020603050405020304" pitchFamily="18" charset="0"/>
            </a:endParaRPr>
          </a:p>
          <a:p>
            <a:pPr marL="0" indent="0" eaLnBrk="1" hangingPunct="1">
              <a:buNone/>
            </a:pPr>
            <a:r>
              <a:rPr lang="en-US" altLang="en-US" sz="2800" u="sng" dirty="0">
                <a:cs typeface="Times New Roman" panose="02020603050405020304" pitchFamily="18" charset="0"/>
              </a:rPr>
              <a:t>Part 2 </a:t>
            </a:r>
          </a:p>
          <a:p>
            <a:pPr eaLnBrk="1" hangingPunct="1"/>
            <a:r>
              <a:rPr lang="en-US" altLang="en-US" sz="2800" dirty="0">
                <a:cs typeface="Times New Roman" panose="02020603050405020304" pitchFamily="18" charset="0"/>
              </a:rPr>
              <a:t>AERMOD – vertically varying meteorology</a:t>
            </a:r>
          </a:p>
          <a:p>
            <a:pPr eaLnBrk="1" hangingPunct="1"/>
            <a:r>
              <a:rPr lang="en-US" altLang="en-US" sz="2800" dirty="0">
                <a:cs typeface="Times New Roman" panose="02020603050405020304" pitchFamily="18" charset="0"/>
              </a:rPr>
              <a:t>AERMOD plume structure</a:t>
            </a:r>
          </a:p>
          <a:p>
            <a:pPr eaLnBrk="1" hangingPunct="1"/>
            <a:r>
              <a:rPr lang="en-US" altLang="en-US" sz="2800" dirty="0">
                <a:cs typeface="Times New Roman" panose="02020603050405020304" pitchFamily="18" charset="0"/>
              </a:rPr>
              <a:t>Significant effects on Dispersion</a:t>
            </a:r>
          </a:p>
          <a:p>
            <a:pPr lvl="1" eaLnBrk="1" hangingPunct="1"/>
            <a:r>
              <a:rPr lang="en-US" altLang="en-US" dirty="0">
                <a:cs typeface="Times New Roman" panose="02020603050405020304" pitchFamily="18" charset="0"/>
              </a:rPr>
              <a:t>(building wakes, terrain influences)</a:t>
            </a:r>
          </a:p>
          <a:p>
            <a:pPr eaLnBrk="1" hangingPunct="1">
              <a:buFont typeface="Wingdings" pitchFamily="2" charset="2"/>
              <a:buChar char="Ø"/>
            </a:pPr>
            <a:endParaRPr lang="en-US" altLang="en-US" sz="2800" b="1" dirty="0">
              <a:cs typeface="Times New Roman" panose="02020603050405020304" pitchFamily="18" charset="0"/>
            </a:endParaRPr>
          </a:p>
          <a:p>
            <a:pPr eaLnBrk="1" hangingPunct="1">
              <a:buFont typeface="Wingdings" pitchFamily="2" charset="2"/>
              <a:buChar char="Ø"/>
            </a:pPr>
            <a:endParaRPr lang="en-US" altLang="en-US" b="1" dirty="0">
              <a:latin typeface="Times New Roman" panose="02020603050405020304" pitchFamily="18" charset="0"/>
              <a:cs typeface="Times New Roman" panose="02020603050405020304" pitchFamily="18" charset="0"/>
            </a:endParaRPr>
          </a:p>
          <a:p>
            <a:pPr eaLnBrk="1" hangingPunct="1">
              <a:buFont typeface="Wingdings" pitchFamily="2" charset="2"/>
              <a:buChar char="Ø"/>
            </a:pPr>
            <a:endParaRPr lang="en-US" altLang="en-US" b="1" dirty="0">
              <a:latin typeface="Times New Roman" panose="02020603050405020304" pitchFamily="18" charset="0"/>
              <a:cs typeface="Times New Roman" panose="02020603050405020304" pitchFamily="18" charset="0"/>
            </a:endParaRPr>
          </a:p>
          <a:p>
            <a:pPr eaLnBrk="1" hangingPunct="1">
              <a:buFont typeface="Wingdings" pitchFamily="2" charset="2"/>
              <a:buNone/>
            </a:pPr>
            <a:r>
              <a:rPr lang="en-US" altLang="en-US" dirty="0">
                <a:latin typeface="Times New Roman" panose="02020603050405020304" pitchFamily="18" charset="0"/>
                <a:cs typeface="Times New Roman" panose="02020603050405020304" pitchFamily="18" charset="0"/>
              </a:rPr>
              <a:t>	</a:t>
            </a:r>
            <a:endParaRPr lang="en-US" altLang="en-US" sz="1800" dirty="0">
              <a:solidFill>
                <a:srgbClr val="FF000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FDD96D-1C10-41FE-98FA-4594E4805894}"/>
              </a:ext>
            </a:extLst>
          </p:cNvPr>
          <p:cNvSpPr>
            <a:spLocks noGrp="1"/>
          </p:cNvSpPr>
          <p:nvPr>
            <p:ph type="title"/>
          </p:nvPr>
        </p:nvSpPr>
        <p:spPr>
          <a:xfrm>
            <a:off x="1219200" y="276225"/>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FUNDAMENTALS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2ACACB-F778-434A-8213-5F0FF4A1287F}"/>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Terrain Influences</a:t>
            </a:r>
          </a:p>
        </p:txBody>
      </p:sp>
      <p:sp>
        <p:nvSpPr>
          <p:cNvPr id="98307" name="Content Placeholder 6" descr="This figure illustrates the dividing streamline concept in relation to the receptor and the plume. The top diagram identifies the receptor on a hill, the dividing streamline, and mass fractions of the plume that are above (Ma) and below (Mb) the dividing streamline. The bottom diagram shows how the weighting factor (f) is constructed.">
            <a:extLst>
              <a:ext uri="{FF2B5EF4-FFF2-40B4-BE49-F238E27FC236}">
                <a16:creationId xmlns:a16="http://schemas.microsoft.com/office/drawing/2014/main" id="{C3230BB0-4D43-438A-BCC8-7BD8A214F0F6}"/>
              </a:ext>
            </a:extLst>
          </p:cNvPr>
          <p:cNvSpPr>
            <a:spLocks noGrp="1"/>
          </p:cNvSpPr>
          <p:nvPr>
            <p:ph sz="half" idx="1"/>
          </p:nvPr>
        </p:nvSpPr>
        <p:spPr>
          <a:xfrm>
            <a:off x="1543050" y="1102241"/>
            <a:ext cx="7239000" cy="5486400"/>
          </a:xfrm>
        </p:spPr>
        <p:txBody>
          <a:bodyPr/>
          <a:lstStyle/>
          <a:p>
            <a:pPr eaLnBrk="1" hangingPunct="1"/>
            <a:endParaRPr lang="en-US" altLang="en-US" sz="2000" dirty="0"/>
          </a:p>
          <a:p>
            <a:pPr lvl="1" eaLnBrk="1" hangingPunct="1"/>
            <a:endParaRPr lang="en-US" altLang="en-US" sz="2000" dirty="0"/>
          </a:p>
          <a:p>
            <a:pPr lvl="1" eaLnBrk="1" hangingPunct="1"/>
            <a:endParaRPr lang="en-US" altLang="en-US" sz="2000" dirty="0"/>
          </a:p>
          <a:p>
            <a:pPr lvl="1" eaLnBrk="1" hangingPunct="1"/>
            <a:endParaRPr lang="en-US" altLang="en-US" sz="2000" dirty="0"/>
          </a:p>
          <a:p>
            <a:pPr lvl="1" eaLnBrk="1" hangingPunct="1"/>
            <a:endParaRPr lang="en-US" altLang="en-US" sz="2000" dirty="0"/>
          </a:p>
          <a:p>
            <a:pPr eaLnBrk="1" hangingPunct="1">
              <a:buFont typeface="Wingdings" pitchFamily="2" charset="2"/>
              <a:buNone/>
            </a:pPr>
            <a:endParaRPr lang="en-US" altLang="en-US" sz="2000" dirty="0"/>
          </a:p>
        </p:txBody>
      </p:sp>
      <p:pic>
        <p:nvPicPr>
          <p:cNvPr id="98309" name="Picture 2" descr="This figure illustrates the dividing streamline concept in relation to the receptor and the plume. The top diagram identifies the receptor on a hill, the dividing streamline, and mass fractions of the plume that are above (Ma) and below (Mb) the dividing streamline. The bottom diagram shows how the weighting factor (f) is constructed.">
            <a:extLst>
              <a:ext uri="{FF2B5EF4-FFF2-40B4-BE49-F238E27FC236}">
                <a16:creationId xmlns:a16="http://schemas.microsoft.com/office/drawing/2014/main" id="{E889101E-1D15-4A9C-AD11-3A95B8389F86}"/>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914525" y="1098550"/>
            <a:ext cx="6086475" cy="4724400"/>
          </a:xfrm>
        </p:spPr>
      </p:pic>
      <p:sp>
        <p:nvSpPr>
          <p:cNvPr id="8" name="TextBox 7">
            <a:extLst>
              <a:ext uri="{FF2B5EF4-FFF2-40B4-BE49-F238E27FC236}">
                <a16:creationId xmlns:a16="http://schemas.microsoft.com/office/drawing/2014/main" id="{FC789143-3227-475F-A296-C6C503A6A465}"/>
              </a:ext>
            </a:extLst>
          </p:cNvPr>
          <p:cNvSpPr txBox="1"/>
          <p:nvPr/>
        </p:nvSpPr>
        <p:spPr>
          <a:xfrm>
            <a:off x="3105150" y="5857875"/>
            <a:ext cx="3705225" cy="276225"/>
          </a:xfrm>
          <a:prstGeom prst="rect">
            <a:avLst/>
          </a:prstGeom>
          <a:noFill/>
        </p:spPr>
        <p:txBody>
          <a:bodyPr>
            <a:spAutoFit/>
          </a:bodyPr>
          <a:lstStyle/>
          <a:p>
            <a:pPr algn="ctr" eaLnBrk="1" hangingPunct="1">
              <a:defRPr/>
            </a:pPr>
            <a:r>
              <a:rPr lang="en-US" sz="1200" i="1">
                <a:latin typeface="+mn-lt"/>
                <a:cs typeface="+mn-cs"/>
              </a:rPr>
              <a:t>EPA, AERMOD: Description of Model Forumulation, 2004</a:t>
            </a:r>
          </a:p>
        </p:txBody>
      </p:sp>
      <p:sp>
        <p:nvSpPr>
          <p:cNvPr id="2" name="TextBox 1">
            <a:extLst>
              <a:ext uri="{FF2B5EF4-FFF2-40B4-BE49-F238E27FC236}">
                <a16:creationId xmlns:a16="http://schemas.microsoft.com/office/drawing/2014/main" id="{32D27160-F88B-40E9-BF46-595E29A11632}"/>
              </a:ext>
            </a:extLst>
          </p:cNvPr>
          <p:cNvSpPr txBox="1"/>
          <p:nvPr/>
        </p:nvSpPr>
        <p:spPr>
          <a:xfrm>
            <a:off x="1914525" y="2762250"/>
            <a:ext cx="504825" cy="369332"/>
          </a:xfrm>
          <a:prstGeom prst="rect">
            <a:avLst/>
          </a:prstGeom>
          <a:noFill/>
        </p:spPr>
        <p:txBody>
          <a:bodyPr wrap="square" rtlCol="0">
            <a:spAutoFit/>
          </a:bodyPr>
          <a:lstStyle/>
          <a:p>
            <a:r>
              <a:rPr lang="en-US" dirty="0" err="1">
                <a:latin typeface="+mn-lt"/>
              </a:rPr>
              <a:t>H</a:t>
            </a:r>
            <a:r>
              <a:rPr lang="en-US" baseline="-25000" dirty="0" err="1">
                <a:latin typeface="+mn-lt"/>
              </a:rPr>
              <a:t>c</a:t>
            </a:r>
            <a:endParaRPr lang="en-US" baseline="-25000" dirty="0">
              <a:latin typeface="+mn-lt"/>
            </a:endParaRPr>
          </a:p>
        </p:txBody>
      </p:sp>
      <p:cxnSp>
        <p:nvCxnSpPr>
          <p:cNvPr id="7" name="Straight Arrow Connector 6">
            <a:extLst>
              <a:ext uri="{FF2B5EF4-FFF2-40B4-BE49-F238E27FC236}">
                <a16:creationId xmlns:a16="http://schemas.microsoft.com/office/drawing/2014/main" id="{E9BCF754-A1EC-492B-A53A-883446A0B3C8}"/>
              </a:ext>
            </a:extLst>
          </p:cNvPr>
          <p:cNvCxnSpPr/>
          <p:nvPr/>
        </p:nvCxnSpPr>
        <p:spPr>
          <a:xfrm flipV="1">
            <a:off x="2095500" y="2657475"/>
            <a:ext cx="0" cy="2000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4DCB5277-88C3-4B1D-9B14-E31FE11C35E4}"/>
              </a:ext>
            </a:extLst>
          </p:cNvPr>
          <p:cNvCxnSpPr>
            <a:cxnSpLocks/>
          </p:cNvCxnSpPr>
          <p:nvPr/>
        </p:nvCxnSpPr>
        <p:spPr>
          <a:xfrm>
            <a:off x="2095500" y="3131582"/>
            <a:ext cx="0" cy="228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3E3665CA-CDA3-4001-B545-5A43415EDACA}"/>
              </a:ext>
            </a:extLst>
          </p:cNvPr>
          <p:cNvGrpSpPr/>
          <p:nvPr/>
        </p:nvGrpSpPr>
        <p:grpSpPr>
          <a:xfrm>
            <a:off x="7512366" y="1598057"/>
            <a:ext cx="441009" cy="1704975"/>
            <a:chOff x="8339611" y="1543050"/>
            <a:chExt cx="441009" cy="1704975"/>
          </a:xfrm>
        </p:grpSpPr>
        <p:sp>
          <p:nvSpPr>
            <p:cNvPr id="12" name="TextBox 11">
              <a:extLst>
                <a:ext uri="{FF2B5EF4-FFF2-40B4-BE49-F238E27FC236}">
                  <a16:creationId xmlns:a16="http://schemas.microsoft.com/office/drawing/2014/main" id="{4FC3E13C-F9B5-474C-9B84-E83D99D2596A}"/>
                </a:ext>
              </a:extLst>
            </p:cNvPr>
            <p:cNvSpPr txBox="1"/>
            <p:nvPr/>
          </p:nvSpPr>
          <p:spPr>
            <a:xfrm flipH="1">
              <a:off x="8339611" y="2388155"/>
              <a:ext cx="441009" cy="369332"/>
            </a:xfrm>
            <a:prstGeom prst="rect">
              <a:avLst/>
            </a:prstGeom>
            <a:noFill/>
          </p:spPr>
          <p:txBody>
            <a:bodyPr wrap="square" rtlCol="0">
              <a:spAutoFit/>
            </a:bodyPr>
            <a:lstStyle/>
            <a:p>
              <a:r>
                <a:rPr lang="en-US" dirty="0" err="1"/>
                <a:t>h</a:t>
              </a:r>
              <a:r>
                <a:rPr lang="en-US" baseline="-25000" dirty="0" err="1"/>
                <a:t>c</a:t>
              </a:r>
              <a:endParaRPr lang="en-US" baseline="-25000" dirty="0"/>
            </a:p>
          </p:txBody>
        </p:sp>
        <p:cxnSp>
          <p:nvCxnSpPr>
            <p:cNvPr id="15" name="Straight Arrow Connector 14">
              <a:extLst>
                <a:ext uri="{FF2B5EF4-FFF2-40B4-BE49-F238E27FC236}">
                  <a16:creationId xmlns:a16="http://schemas.microsoft.com/office/drawing/2014/main" id="{88ED6B3B-7E6E-488B-A051-53998C0988F3}"/>
                </a:ext>
              </a:extLst>
            </p:cNvPr>
            <p:cNvCxnSpPr>
              <a:cxnSpLocks/>
            </p:cNvCxnSpPr>
            <p:nvPr/>
          </p:nvCxnSpPr>
          <p:spPr>
            <a:xfrm flipV="1">
              <a:off x="8496300" y="1543050"/>
              <a:ext cx="0" cy="8286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C7CF05B-BDAC-4B8F-8A53-6B9D2723630F}"/>
                </a:ext>
              </a:extLst>
            </p:cNvPr>
            <p:cNvCxnSpPr>
              <a:cxnSpLocks/>
            </p:cNvCxnSpPr>
            <p:nvPr/>
          </p:nvCxnSpPr>
          <p:spPr>
            <a:xfrm>
              <a:off x="8496300" y="2902982"/>
              <a:ext cx="0" cy="3450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20" name="Straight Connector 19">
            <a:extLst>
              <a:ext uri="{FF2B5EF4-FFF2-40B4-BE49-F238E27FC236}">
                <a16:creationId xmlns:a16="http://schemas.microsoft.com/office/drawing/2014/main" id="{9F10F57B-98D2-4F1D-B842-6301558DCFAC}"/>
              </a:ext>
            </a:extLst>
          </p:cNvPr>
          <p:cNvCxnSpPr>
            <a:cxnSpLocks/>
          </p:cNvCxnSpPr>
          <p:nvPr/>
        </p:nvCxnSpPr>
        <p:spPr>
          <a:xfrm>
            <a:off x="6457950" y="1628775"/>
            <a:ext cx="1054416"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97EF5AE-4963-4AC9-8C73-F9EEB7075D93}"/>
              </a:ext>
            </a:extLst>
          </p:cNvPr>
          <p:cNvSpPr>
            <a:spLocks noGrp="1"/>
          </p:cNvSpPr>
          <p:nvPr>
            <p:ph type="title"/>
          </p:nvPr>
        </p:nvSpPr>
        <p:spPr/>
        <p:txBody>
          <a:bodyPr/>
          <a:lstStyle/>
          <a:p>
            <a:pPr eaLnBrk="1" hangingPunct="1">
              <a:defRPr/>
            </a:pPr>
            <a:r>
              <a:rPr lang="en-US" sz="3200" dirty="0">
                <a:latin typeface="Times New Roman" panose="02020603050405020304" pitchFamily="18" charset="0"/>
                <a:cs typeface="Times New Roman" panose="02020603050405020304" pitchFamily="18" charset="0"/>
              </a:rPr>
              <a:t>Terrain Influences</a:t>
            </a:r>
          </a:p>
        </p:txBody>
      </p:sp>
      <p:sp>
        <p:nvSpPr>
          <p:cNvPr id="94211" name="Content Placeholder 6">
            <a:extLst>
              <a:ext uri="{FF2B5EF4-FFF2-40B4-BE49-F238E27FC236}">
                <a16:creationId xmlns:a16="http://schemas.microsoft.com/office/drawing/2014/main" id="{0098513F-BE23-4BB4-9C23-5E54F7A0EB79}"/>
              </a:ext>
            </a:extLst>
          </p:cNvPr>
          <p:cNvSpPr>
            <a:spLocks noGrp="1"/>
          </p:cNvSpPr>
          <p:nvPr>
            <p:ph sz="half" idx="1"/>
          </p:nvPr>
        </p:nvSpPr>
        <p:spPr>
          <a:xfrm>
            <a:off x="1186543" y="1321767"/>
            <a:ext cx="7500257" cy="4407947"/>
          </a:xfrm>
        </p:spPr>
        <p:txBody>
          <a:bodyPr/>
          <a:lstStyle/>
          <a:p>
            <a:pPr eaLnBrk="1" hangingPunct="1">
              <a:spcBef>
                <a:spcPts val="1200"/>
              </a:spcBef>
            </a:pPr>
            <a:r>
              <a:rPr lang="en-US" altLang="en-US" sz="2600" dirty="0">
                <a:latin typeface="Times New Roman" panose="02020603050405020304" pitchFamily="18" charset="0"/>
                <a:cs typeface="Times New Roman" panose="02020603050405020304" pitchFamily="18" charset="0"/>
              </a:rPr>
              <a:t>AERMAP uses gridded terrain data to obtain a representative terrain-influence height (or hill height scale, </a:t>
            </a:r>
            <a:r>
              <a:rPr lang="en-US" altLang="en-US" sz="2600" dirty="0" err="1">
                <a:latin typeface="Times New Roman" panose="02020603050405020304" pitchFamily="18" charset="0"/>
                <a:cs typeface="Times New Roman" panose="02020603050405020304" pitchFamily="18" charset="0"/>
              </a:rPr>
              <a:t>h</a:t>
            </a:r>
            <a:r>
              <a:rPr lang="en-US" altLang="en-US" sz="2600" baseline="-25000" dirty="0" err="1">
                <a:latin typeface="Times New Roman" panose="02020603050405020304" pitchFamily="18" charset="0"/>
                <a:cs typeface="Times New Roman" panose="02020603050405020304" pitchFamily="18" charset="0"/>
              </a:rPr>
              <a:t>c</a:t>
            </a:r>
            <a:r>
              <a:rPr lang="en-US" altLang="en-US" sz="2600" dirty="0">
                <a:latin typeface="Times New Roman" panose="02020603050405020304" pitchFamily="18" charset="0"/>
                <a:cs typeface="Times New Roman" panose="02020603050405020304" pitchFamily="18" charset="0"/>
              </a:rPr>
              <a:t>) for each receptor</a:t>
            </a:r>
          </a:p>
          <a:p>
            <a:pPr lvl="1" eaLnBrk="1" hangingPunct="1">
              <a:buFont typeface="Wingdings" panose="05000000000000000000" pitchFamily="2" charset="2"/>
              <a:buChar char="§"/>
            </a:pPr>
            <a:r>
              <a:rPr lang="en-US" altLang="en-US" sz="2200" dirty="0">
                <a:latin typeface="Times New Roman" panose="02020603050405020304" pitchFamily="18" charset="0"/>
                <a:cs typeface="Times New Roman" panose="02020603050405020304" pitchFamily="18" charset="0"/>
                <a:sym typeface="Symbol" panose="05050102010706020507" pitchFamily="18" charset="2"/>
              </a:rPr>
              <a:t>Actual terrain height, which most influences the flow in the vicinity of the receptor</a:t>
            </a:r>
          </a:p>
          <a:p>
            <a:pPr lvl="1" eaLnBrk="1" hangingPunct="1">
              <a:buFont typeface="Wingdings" panose="05000000000000000000" pitchFamily="2" charset="2"/>
              <a:buChar char="§"/>
            </a:pPr>
            <a:r>
              <a:rPr lang="en-US" altLang="en-US" sz="2200" dirty="0">
                <a:latin typeface="Times New Roman" panose="02020603050405020304" pitchFamily="18" charset="0"/>
                <a:cs typeface="Times New Roman" panose="02020603050405020304" pitchFamily="18" charset="0"/>
                <a:sym typeface="Symbol" panose="05050102010706020507" pitchFamily="18" charset="2"/>
              </a:rPr>
              <a:t>Not necessarily the height of a particular hill</a:t>
            </a:r>
            <a:endParaRPr lang="en-US" altLang="en-US" sz="2200" dirty="0">
              <a:latin typeface="Times New Roman" panose="02020603050405020304" pitchFamily="18" charset="0"/>
              <a:cs typeface="Times New Roman" panose="02020603050405020304" pitchFamily="18" charset="0"/>
            </a:endParaRPr>
          </a:p>
          <a:p>
            <a:pPr marL="0" indent="0" eaLnBrk="1" hangingPunct="1">
              <a:lnSpc>
                <a:spcPct val="90000"/>
              </a:lnSpc>
              <a:spcBef>
                <a:spcPts val="1200"/>
              </a:spcBef>
              <a:buNone/>
            </a:pPr>
            <a:endParaRPr lang="en-US" altLang="en-US" dirty="0">
              <a:latin typeface="Times New Roman" panose="02020603050405020304" pitchFamily="18" charset="0"/>
              <a:cs typeface="Times New Roman" panose="02020603050405020304" pitchFamily="18" charset="0"/>
              <a:sym typeface="Symbol" panose="05050102010706020507" pitchFamily="18" charset="2"/>
            </a:endParaRPr>
          </a:p>
          <a:p>
            <a:pPr eaLnBrk="1" hangingPunct="1">
              <a:lnSpc>
                <a:spcPct val="90000"/>
              </a:lnSpc>
              <a:spcBef>
                <a:spcPts val="1200"/>
              </a:spcBef>
            </a:pPr>
            <a:r>
              <a:rPr lang="en-US" altLang="en-US" sz="2600" dirty="0">
                <a:latin typeface="Times New Roman" panose="02020603050405020304" pitchFamily="18" charset="0"/>
                <a:cs typeface="Times New Roman" panose="02020603050405020304" pitchFamily="18" charset="0"/>
                <a:sym typeface="Symbol" panose="05050102010706020507" pitchFamily="18" charset="2"/>
              </a:rPr>
              <a:t>Inherent assumptions in determining </a:t>
            </a:r>
            <a:r>
              <a:rPr lang="en-US" altLang="en-US" sz="2600" dirty="0" err="1">
                <a:latin typeface="Times New Roman" panose="02020603050405020304" pitchFamily="18" charset="0"/>
                <a:cs typeface="Times New Roman" panose="02020603050405020304" pitchFamily="18" charset="0"/>
              </a:rPr>
              <a:t>h</a:t>
            </a:r>
            <a:r>
              <a:rPr lang="en-US" altLang="en-US" sz="2600" baseline="-25000" dirty="0" err="1">
                <a:latin typeface="Times New Roman" panose="02020603050405020304" pitchFamily="18" charset="0"/>
                <a:cs typeface="Times New Roman" panose="02020603050405020304" pitchFamily="18" charset="0"/>
              </a:rPr>
              <a:t>c</a:t>
            </a:r>
            <a:endParaRPr lang="en-US" altLang="en-US" sz="2600" dirty="0">
              <a:latin typeface="Times New Roman" panose="02020603050405020304" pitchFamily="18" charset="0"/>
              <a:cs typeface="Times New Roman" panose="02020603050405020304" pitchFamily="18" charset="0"/>
              <a:sym typeface="Symbol" panose="05050102010706020507" pitchFamily="18" charset="2"/>
            </a:endParaRPr>
          </a:p>
          <a:p>
            <a:pPr lvl="1" eaLnBrk="1" hangingPunct="1">
              <a:lnSpc>
                <a:spcPct val="90000"/>
              </a:lnSpc>
              <a:buFont typeface="Wingdings" panose="05000000000000000000" pitchFamily="2" charset="2"/>
              <a:buChar char="§"/>
            </a:pPr>
            <a:r>
              <a:rPr lang="en-US" altLang="en-US" sz="2200" dirty="0">
                <a:latin typeface="Times New Roman" panose="02020603050405020304" pitchFamily="18" charset="0"/>
                <a:cs typeface="Times New Roman" panose="02020603050405020304" pitchFamily="18" charset="0"/>
                <a:sym typeface="Symbol" panose="05050102010706020507" pitchFamily="18" charset="2"/>
              </a:rPr>
              <a:t>Terrain influence decreases with distance from receptor</a:t>
            </a:r>
          </a:p>
          <a:p>
            <a:pPr lvl="1" eaLnBrk="1" hangingPunct="1">
              <a:lnSpc>
                <a:spcPct val="90000"/>
              </a:lnSpc>
              <a:buFont typeface="Wingdings" panose="05000000000000000000" pitchFamily="2" charset="2"/>
              <a:buChar char="§"/>
            </a:pPr>
            <a:r>
              <a:rPr lang="en-US" altLang="en-US" sz="2200" dirty="0">
                <a:latin typeface="Times New Roman" panose="02020603050405020304" pitchFamily="18" charset="0"/>
                <a:cs typeface="Times New Roman" panose="02020603050405020304" pitchFamily="18" charset="0"/>
                <a:sym typeface="Symbol" panose="05050102010706020507" pitchFamily="18" charset="2"/>
              </a:rPr>
              <a:t>Terrain influence increases with increasing terrain height</a:t>
            </a:r>
          </a:p>
          <a:p>
            <a:pPr eaLnBrk="1" hangingPunct="1"/>
            <a:endParaRPr lang="en-US" altLang="en-US" sz="2000" dirty="0">
              <a:latin typeface="Times New Roman" panose="02020603050405020304" pitchFamily="18" charset="0"/>
              <a:cs typeface="Times New Roman" panose="02020603050405020304" pitchFamily="18" charset="0"/>
            </a:endParaRPr>
          </a:p>
          <a:p>
            <a:pPr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DA139D-FDD8-F76F-09C0-403799CFE5CA}"/>
              </a:ext>
            </a:extLst>
          </p:cNvPr>
          <p:cNvSpPr>
            <a:spLocks noGrp="1"/>
          </p:cNvSpPr>
          <p:nvPr>
            <p:ph type="dt" sz="half" idx="10"/>
          </p:nvPr>
        </p:nvSpPr>
        <p:spPr/>
        <p:txBody>
          <a:bodyPr/>
          <a:lstStyle/>
          <a:p>
            <a:endParaRPr lang="en-US" dirty="0"/>
          </a:p>
        </p:txBody>
      </p:sp>
      <p:sp>
        <p:nvSpPr>
          <p:cNvPr id="3" name="Slide Number Placeholder 2">
            <a:extLst>
              <a:ext uri="{FF2B5EF4-FFF2-40B4-BE49-F238E27FC236}">
                <a16:creationId xmlns:a16="http://schemas.microsoft.com/office/drawing/2014/main" id="{C9D877FE-6520-A060-DCC2-5A8A6096DEFC}"/>
              </a:ext>
            </a:extLst>
          </p:cNvPr>
          <p:cNvSpPr>
            <a:spLocks noGrp="1"/>
          </p:cNvSpPr>
          <p:nvPr>
            <p:ph type="sldNum" sz="quarter" idx="12"/>
          </p:nvPr>
        </p:nvSpPr>
        <p:spPr/>
        <p:txBody>
          <a:bodyPr/>
          <a:lstStyle/>
          <a:p>
            <a:endParaRPr lang="en-US" dirty="0"/>
          </a:p>
        </p:txBody>
      </p:sp>
      <p:grpSp>
        <p:nvGrpSpPr>
          <p:cNvPr id="19" name="Group 18">
            <a:extLst>
              <a:ext uri="{FF2B5EF4-FFF2-40B4-BE49-F238E27FC236}">
                <a16:creationId xmlns:a16="http://schemas.microsoft.com/office/drawing/2014/main" id="{9239AC9A-86D9-B67E-7713-791F1BA9E71C}"/>
              </a:ext>
            </a:extLst>
          </p:cNvPr>
          <p:cNvGrpSpPr/>
          <p:nvPr/>
        </p:nvGrpSpPr>
        <p:grpSpPr>
          <a:xfrm>
            <a:off x="886508" y="2205029"/>
            <a:ext cx="8132983" cy="2131064"/>
            <a:chOff x="796413" y="2914155"/>
            <a:chExt cx="8132983" cy="2131064"/>
          </a:xfrm>
        </p:grpSpPr>
        <p:grpSp>
          <p:nvGrpSpPr>
            <p:cNvPr id="5" name="Group 4">
              <a:extLst>
                <a:ext uri="{FF2B5EF4-FFF2-40B4-BE49-F238E27FC236}">
                  <a16:creationId xmlns:a16="http://schemas.microsoft.com/office/drawing/2014/main" id="{0145ECE5-9535-1FF2-1933-8769E115A8BD}"/>
                </a:ext>
              </a:extLst>
            </p:cNvPr>
            <p:cNvGrpSpPr/>
            <p:nvPr/>
          </p:nvGrpSpPr>
          <p:grpSpPr>
            <a:xfrm>
              <a:off x="796413" y="3405697"/>
              <a:ext cx="8132983" cy="1639522"/>
              <a:chOff x="796413" y="2605548"/>
              <a:chExt cx="10592412" cy="2439671"/>
            </a:xfrm>
          </p:grpSpPr>
          <p:sp>
            <p:nvSpPr>
              <p:cNvPr id="15" name="Freeform: Shape 14">
                <a:extLst>
                  <a:ext uri="{FF2B5EF4-FFF2-40B4-BE49-F238E27FC236}">
                    <a16:creationId xmlns:a16="http://schemas.microsoft.com/office/drawing/2014/main" id="{AD90FAFD-AB0D-3681-4F30-AABA4FE37BD7}"/>
                  </a:ext>
                </a:extLst>
              </p:cNvPr>
              <p:cNvSpPr/>
              <p:nvPr/>
            </p:nvSpPr>
            <p:spPr>
              <a:xfrm>
                <a:off x="853307" y="2605548"/>
                <a:ext cx="10478624" cy="2418736"/>
              </a:xfrm>
              <a:custGeom>
                <a:avLst/>
                <a:gdLst>
                  <a:gd name="connsiteX0" fmla="*/ 2099 w 10478624"/>
                  <a:gd name="connsiteY0" fmla="*/ 2349910 h 2418736"/>
                  <a:gd name="connsiteX1" fmla="*/ 129919 w 10478624"/>
                  <a:gd name="connsiteY1" fmla="*/ 2300749 h 2418736"/>
                  <a:gd name="connsiteX2" fmla="*/ 159416 w 10478624"/>
                  <a:gd name="connsiteY2" fmla="*/ 2290917 h 2418736"/>
                  <a:gd name="connsiteX3" fmla="*/ 228241 w 10478624"/>
                  <a:gd name="connsiteY3" fmla="*/ 2261420 h 2418736"/>
                  <a:gd name="connsiteX4" fmla="*/ 267570 w 10478624"/>
                  <a:gd name="connsiteY4" fmla="*/ 2231923 h 2418736"/>
                  <a:gd name="connsiteX5" fmla="*/ 424887 w 10478624"/>
                  <a:gd name="connsiteY5" fmla="*/ 2182762 h 2418736"/>
                  <a:gd name="connsiteX6" fmla="*/ 503545 w 10478624"/>
                  <a:gd name="connsiteY6" fmla="*/ 2153265 h 2418736"/>
                  <a:gd name="connsiteX7" fmla="*/ 533041 w 10478624"/>
                  <a:gd name="connsiteY7" fmla="*/ 2113936 h 2418736"/>
                  <a:gd name="connsiteX8" fmla="*/ 601867 w 10478624"/>
                  <a:gd name="connsiteY8" fmla="*/ 2025446 h 2418736"/>
                  <a:gd name="connsiteX9" fmla="*/ 621532 w 10478624"/>
                  <a:gd name="connsiteY9" fmla="*/ 1995949 h 2418736"/>
                  <a:gd name="connsiteX10" fmla="*/ 660861 w 10478624"/>
                  <a:gd name="connsiteY10" fmla="*/ 1976284 h 2418736"/>
                  <a:gd name="connsiteX11" fmla="*/ 798512 w 10478624"/>
                  <a:gd name="connsiteY11" fmla="*/ 2035278 h 2418736"/>
                  <a:gd name="connsiteX12" fmla="*/ 877170 w 10478624"/>
                  <a:gd name="connsiteY12" fmla="*/ 2074607 h 2418736"/>
                  <a:gd name="connsiteX13" fmla="*/ 936164 w 10478624"/>
                  <a:gd name="connsiteY13" fmla="*/ 2094271 h 2418736"/>
                  <a:gd name="connsiteX14" fmla="*/ 965661 w 10478624"/>
                  <a:gd name="connsiteY14" fmla="*/ 2113936 h 2418736"/>
                  <a:gd name="connsiteX15" fmla="*/ 1152474 w 10478624"/>
                  <a:gd name="connsiteY15" fmla="*/ 2094271 h 2418736"/>
                  <a:gd name="connsiteX16" fmla="*/ 1211467 w 10478624"/>
                  <a:gd name="connsiteY16" fmla="*/ 2045110 h 2418736"/>
                  <a:gd name="connsiteX17" fmla="*/ 1299958 w 10478624"/>
                  <a:gd name="connsiteY17" fmla="*/ 1976284 h 2418736"/>
                  <a:gd name="connsiteX18" fmla="*/ 1368783 w 10478624"/>
                  <a:gd name="connsiteY18" fmla="*/ 1927123 h 2418736"/>
                  <a:gd name="connsiteX19" fmla="*/ 1447441 w 10478624"/>
                  <a:gd name="connsiteY19" fmla="*/ 2005781 h 2418736"/>
                  <a:gd name="connsiteX20" fmla="*/ 1506435 w 10478624"/>
                  <a:gd name="connsiteY20" fmla="*/ 2074607 h 2418736"/>
                  <a:gd name="connsiteX21" fmla="*/ 1663751 w 10478624"/>
                  <a:gd name="connsiteY21" fmla="*/ 2133600 h 2418736"/>
                  <a:gd name="connsiteX22" fmla="*/ 1703080 w 10478624"/>
                  <a:gd name="connsiteY22" fmla="*/ 2163097 h 2418736"/>
                  <a:gd name="connsiteX23" fmla="*/ 1880061 w 10478624"/>
                  <a:gd name="connsiteY23" fmla="*/ 2212258 h 2418736"/>
                  <a:gd name="connsiteX24" fmla="*/ 1978383 w 10478624"/>
                  <a:gd name="connsiteY24" fmla="*/ 2251587 h 2418736"/>
                  <a:gd name="connsiteX25" fmla="*/ 2037377 w 10478624"/>
                  <a:gd name="connsiteY25" fmla="*/ 2271252 h 2418736"/>
                  <a:gd name="connsiteX26" fmla="*/ 2145532 w 10478624"/>
                  <a:gd name="connsiteY26" fmla="*/ 2261420 h 2418736"/>
                  <a:gd name="connsiteX27" fmla="*/ 2332345 w 10478624"/>
                  <a:gd name="connsiteY27" fmla="*/ 2192594 h 2418736"/>
                  <a:gd name="connsiteX28" fmla="*/ 2411003 w 10478624"/>
                  <a:gd name="connsiteY28" fmla="*/ 2074607 h 2418736"/>
                  <a:gd name="connsiteX29" fmla="*/ 2430667 w 10478624"/>
                  <a:gd name="connsiteY29" fmla="*/ 2045110 h 2418736"/>
                  <a:gd name="connsiteX30" fmla="*/ 2460164 w 10478624"/>
                  <a:gd name="connsiteY30" fmla="*/ 2025446 h 2418736"/>
                  <a:gd name="connsiteX31" fmla="*/ 2519158 w 10478624"/>
                  <a:gd name="connsiteY31" fmla="*/ 1936955 h 2418736"/>
                  <a:gd name="connsiteX32" fmla="*/ 2538822 w 10478624"/>
                  <a:gd name="connsiteY32" fmla="*/ 1897626 h 2418736"/>
                  <a:gd name="connsiteX33" fmla="*/ 2568319 w 10478624"/>
                  <a:gd name="connsiteY33" fmla="*/ 1868129 h 2418736"/>
                  <a:gd name="connsiteX34" fmla="*/ 2587983 w 10478624"/>
                  <a:gd name="connsiteY34" fmla="*/ 1838633 h 2418736"/>
                  <a:gd name="connsiteX35" fmla="*/ 2617480 w 10478624"/>
                  <a:gd name="connsiteY35" fmla="*/ 1799304 h 2418736"/>
                  <a:gd name="connsiteX36" fmla="*/ 2637145 w 10478624"/>
                  <a:gd name="connsiteY36" fmla="*/ 1769807 h 2418736"/>
                  <a:gd name="connsiteX37" fmla="*/ 2705970 w 10478624"/>
                  <a:gd name="connsiteY37" fmla="*/ 1691149 h 2418736"/>
                  <a:gd name="connsiteX38" fmla="*/ 2814125 w 10478624"/>
                  <a:gd name="connsiteY38" fmla="*/ 1563329 h 2418736"/>
                  <a:gd name="connsiteX39" fmla="*/ 2941945 w 10478624"/>
                  <a:gd name="connsiteY39" fmla="*/ 1533833 h 2418736"/>
                  <a:gd name="connsiteX40" fmla="*/ 2971441 w 10478624"/>
                  <a:gd name="connsiteY40" fmla="*/ 1524000 h 2418736"/>
                  <a:gd name="connsiteX41" fmla="*/ 3089428 w 10478624"/>
                  <a:gd name="connsiteY41" fmla="*/ 1504336 h 2418736"/>
                  <a:gd name="connsiteX42" fmla="*/ 3148422 w 10478624"/>
                  <a:gd name="connsiteY42" fmla="*/ 1465007 h 2418736"/>
                  <a:gd name="connsiteX43" fmla="*/ 3197583 w 10478624"/>
                  <a:gd name="connsiteY43" fmla="*/ 1435510 h 2418736"/>
                  <a:gd name="connsiteX44" fmla="*/ 3266409 w 10478624"/>
                  <a:gd name="connsiteY44" fmla="*/ 1425678 h 2418736"/>
                  <a:gd name="connsiteX45" fmla="*/ 3345067 w 10478624"/>
                  <a:gd name="connsiteY45" fmla="*/ 1455175 h 2418736"/>
                  <a:gd name="connsiteX46" fmla="*/ 3374564 w 10478624"/>
                  <a:gd name="connsiteY46" fmla="*/ 1494504 h 2418736"/>
                  <a:gd name="connsiteX47" fmla="*/ 3404061 w 10478624"/>
                  <a:gd name="connsiteY47" fmla="*/ 1524000 h 2418736"/>
                  <a:gd name="connsiteX48" fmla="*/ 3423725 w 10478624"/>
                  <a:gd name="connsiteY48" fmla="*/ 1573162 h 2418736"/>
                  <a:gd name="connsiteX49" fmla="*/ 3492551 w 10478624"/>
                  <a:gd name="connsiteY49" fmla="*/ 1632155 h 2418736"/>
                  <a:gd name="connsiteX50" fmla="*/ 3630203 w 10478624"/>
                  <a:gd name="connsiteY50" fmla="*/ 1710813 h 2418736"/>
                  <a:gd name="connsiteX51" fmla="*/ 3669532 w 10478624"/>
                  <a:gd name="connsiteY51" fmla="*/ 1720646 h 2418736"/>
                  <a:gd name="connsiteX52" fmla="*/ 3807183 w 10478624"/>
                  <a:gd name="connsiteY52" fmla="*/ 1730478 h 2418736"/>
                  <a:gd name="connsiteX53" fmla="*/ 4072654 w 10478624"/>
                  <a:gd name="connsiteY53" fmla="*/ 1740310 h 2418736"/>
                  <a:gd name="connsiteX54" fmla="*/ 4161145 w 10478624"/>
                  <a:gd name="connsiteY54" fmla="*/ 1769807 h 2418736"/>
                  <a:gd name="connsiteX55" fmla="*/ 4298796 w 10478624"/>
                  <a:gd name="connsiteY55" fmla="*/ 1759975 h 2418736"/>
                  <a:gd name="connsiteX56" fmla="*/ 4338125 w 10478624"/>
                  <a:gd name="connsiteY56" fmla="*/ 1750142 h 2418736"/>
                  <a:gd name="connsiteX57" fmla="*/ 4367622 w 10478624"/>
                  <a:gd name="connsiteY57" fmla="*/ 1730478 h 2418736"/>
                  <a:gd name="connsiteX58" fmla="*/ 4436448 w 10478624"/>
                  <a:gd name="connsiteY58" fmla="*/ 1710813 h 2418736"/>
                  <a:gd name="connsiteX59" fmla="*/ 4593764 w 10478624"/>
                  <a:gd name="connsiteY59" fmla="*/ 1681317 h 2418736"/>
                  <a:gd name="connsiteX60" fmla="*/ 4623261 w 10478624"/>
                  <a:gd name="connsiteY60" fmla="*/ 1671484 h 2418736"/>
                  <a:gd name="connsiteX61" fmla="*/ 4711751 w 10478624"/>
                  <a:gd name="connsiteY61" fmla="*/ 1622323 h 2418736"/>
                  <a:gd name="connsiteX62" fmla="*/ 4800241 w 10478624"/>
                  <a:gd name="connsiteY62" fmla="*/ 1543665 h 2418736"/>
                  <a:gd name="connsiteX63" fmla="*/ 4869067 w 10478624"/>
                  <a:gd name="connsiteY63" fmla="*/ 1455175 h 2418736"/>
                  <a:gd name="connsiteX64" fmla="*/ 4937893 w 10478624"/>
                  <a:gd name="connsiteY64" fmla="*/ 1366684 h 2418736"/>
                  <a:gd name="connsiteX65" fmla="*/ 4977222 w 10478624"/>
                  <a:gd name="connsiteY65" fmla="*/ 1307691 h 2418736"/>
                  <a:gd name="connsiteX66" fmla="*/ 5036216 w 10478624"/>
                  <a:gd name="connsiteY66" fmla="*/ 1229033 h 2418736"/>
                  <a:gd name="connsiteX67" fmla="*/ 5065712 w 10478624"/>
                  <a:gd name="connsiteY67" fmla="*/ 1160207 h 2418736"/>
                  <a:gd name="connsiteX68" fmla="*/ 5085377 w 10478624"/>
                  <a:gd name="connsiteY68" fmla="*/ 1101213 h 2418736"/>
                  <a:gd name="connsiteX69" fmla="*/ 5114874 w 10478624"/>
                  <a:gd name="connsiteY69" fmla="*/ 1052052 h 2418736"/>
                  <a:gd name="connsiteX70" fmla="*/ 5124706 w 10478624"/>
                  <a:gd name="connsiteY70" fmla="*/ 1022555 h 2418736"/>
                  <a:gd name="connsiteX71" fmla="*/ 5164035 w 10478624"/>
                  <a:gd name="connsiteY71" fmla="*/ 953729 h 2418736"/>
                  <a:gd name="connsiteX72" fmla="*/ 5183699 w 10478624"/>
                  <a:gd name="connsiteY72" fmla="*/ 884904 h 2418736"/>
                  <a:gd name="connsiteX73" fmla="*/ 5232861 w 10478624"/>
                  <a:gd name="connsiteY73" fmla="*/ 816078 h 2418736"/>
                  <a:gd name="connsiteX74" fmla="*/ 5282022 w 10478624"/>
                  <a:gd name="connsiteY74" fmla="*/ 737420 h 2418736"/>
                  <a:gd name="connsiteX75" fmla="*/ 5341016 w 10478624"/>
                  <a:gd name="connsiteY75" fmla="*/ 678426 h 2418736"/>
                  <a:gd name="connsiteX76" fmla="*/ 5390177 w 10478624"/>
                  <a:gd name="connsiteY76" fmla="*/ 629265 h 2418736"/>
                  <a:gd name="connsiteX77" fmla="*/ 5439338 w 10478624"/>
                  <a:gd name="connsiteY77" fmla="*/ 580104 h 2418736"/>
                  <a:gd name="connsiteX78" fmla="*/ 5459003 w 10478624"/>
                  <a:gd name="connsiteY78" fmla="*/ 550607 h 2418736"/>
                  <a:gd name="connsiteX79" fmla="*/ 5508164 w 10478624"/>
                  <a:gd name="connsiteY79" fmla="*/ 540775 h 2418736"/>
                  <a:gd name="connsiteX80" fmla="*/ 5547493 w 10478624"/>
                  <a:gd name="connsiteY80" fmla="*/ 530942 h 2418736"/>
                  <a:gd name="connsiteX81" fmla="*/ 5596654 w 10478624"/>
                  <a:gd name="connsiteY81" fmla="*/ 511278 h 2418736"/>
                  <a:gd name="connsiteX82" fmla="*/ 5655648 w 10478624"/>
                  <a:gd name="connsiteY82" fmla="*/ 491613 h 2418736"/>
                  <a:gd name="connsiteX83" fmla="*/ 5685145 w 10478624"/>
                  <a:gd name="connsiteY83" fmla="*/ 481781 h 2418736"/>
                  <a:gd name="connsiteX84" fmla="*/ 5724474 w 10478624"/>
                  <a:gd name="connsiteY84" fmla="*/ 471949 h 2418736"/>
                  <a:gd name="connsiteX85" fmla="*/ 5842461 w 10478624"/>
                  <a:gd name="connsiteY85" fmla="*/ 481781 h 2418736"/>
                  <a:gd name="connsiteX86" fmla="*/ 5862125 w 10478624"/>
                  <a:gd name="connsiteY86" fmla="*/ 511278 h 2418736"/>
                  <a:gd name="connsiteX87" fmla="*/ 5940783 w 10478624"/>
                  <a:gd name="connsiteY87" fmla="*/ 570271 h 2418736"/>
                  <a:gd name="connsiteX88" fmla="*/ 5999777 w 10478624"/>
                  <a:gd name="connsiteY88" fmla="*/ 619433 h 2418736"/>
                  <a:gd name="connsiteX89" fmla="*/ 6039106 w 10478624"/>
                  <a:gd name="connsiteY89" fmla="*/ 629265 h 2418736"/>
                  <a:gd name="connsiteX90" fmla="*/ 6068603 w 10478624"/>
                  <a:gd name="connsiteY90" fmla="*/ 668594 h 2418736"/>
                  <a:gd name="connsiteX91" fmla="*/ 6117764 w 10478624"/>
                  <a:gd name="connsiteY91" fmla="*/ 698091 h 2418736"/>
                  <a:gd name="connsiteX92" fmla="*/ 6147261 w 10478624"/>
                  <a:gd name="connsiteY92" fmla="*/ 717755 h 2418736"/>
                  <a:gd name="connsiteX93" fmla="*/ 6196422 w 10478624"/>
                  <a:gd name="connsiteY93" fmla="*/ 766917 h 2418736"/>
                  <a:gd name="connsiteX94" fmla="*/ 6275080 w 10478624"/>
                  <a:gd name="connsiteY94" fmla="*/ 816078 h 2418736"/>
                  <a:gd name="connsiteX95" fmla="*/ 6353738 w 10478624"/>
                  <a:gd name="connsiteY95" fmla="*/ 894736 h 2418736"/>
                  <a:gd name="connsiteX96" fmla="*/ 6383235 w 10478624"/>
                  <a:gd name="connsiteY96" fmla="*/ 934065 h 2418736"/>
                  <a:gd name="connsiteX97" fmla="*/ 6412732 w 10478624"/>
                  <a:gd name="connsiteY97" fmla="*/ 953729 h 2418736"/>
                  <a:gd name="connsiteX98" fmla="*/ 6481558 w 10478624"/>
                  <a:gd name="connsiteY98" fmla="*/ 983226 h 2418736"/>
                  <a:gd name="connsiteX99" fmla="*/ 6540551 w 10478624"/>
                  <a:gd name="connsiteY99" fmla="*/ 1022555 h 2418736"/>
                  <a:gd name="connsiteX100" fmla="*/ 6579880 w 10478624"/>
                  <a:gd name="connsiteY100" fmla="*/ 1032387 h 2418736"/>
                  <a:gd name="connsiteX101" fmla="*/ 6609377 w 10478624"/>
                  <a:gd name="connsiteY101" fmla="*/ 1061884 h 2418736"/>
                  <a:gd name="connsiteX102" fmla="*/ 6688035 w 10478624"/>
                  <a:gd name="connsiteY102" fmla="*/ 1120878 h 2418736"/>
                  <a:gd name="connsiteX103" fmla="*/ 6747028 w 10478624"/>
                  <a:gd name="connsiteY103" fmla="*/ 1179871 h 2418736"/>
                  <a:gd name="connsiteX104" fmla="*/ 6786358 w 10478624"/>
                  <a:gd name="connsiteY104" fmla="*/ 1199536 h 2418736"/>
                  <a:gd name="connsiteX105" fmla="*/ 6815854 w 10478624"/>
                  <a:gd name="connsiteY105" fmla="*/ 1219200 h 2418736"/>
                  <a:gd name="connsiteX106" fmla="*/ 6855183 w 10478624"/>
                  <a:gd name="connsiteY106" fmla="*/ 1229033 h 2418736"/>
                  <a:gd name="connsiteX107" fmla="*/ 6904345 w 10478624"/>
                  <a:gd name="connsiteY107" fmla="*/ 1238865 h 2418736"/>
                  <a:gd name="connsiteX108" fmla="*/ 6963338 w 10478624"/>
                  <a:gd name="connsiteY108" fmla="*/ 1248697 h 2418736"/>
                  <a:gd name="connsiteX109" fmla="*/ 7022332 w 10478624"/>
                  <a:gd name="connsiteY109" fmla="*/ 1268362 h 2418736"/>
                  <a:gd name="connsiteX110" fmla="*/ 7120654 w 10478624"/>
                  <a:gd name="connsiteY110" fmla="*/ 1307691 h 2418736"/>
                  <a:gd name="connsiteX111" fmla="*/ 7238641 w 10478624"/>
                  <a:gd name="connsiteY111" fmla="*/ 1297858 h 2418736"/>
                  <a:gd name="connsiteX112" fmla="*/ 7268138 w 10478624"/>
                  <a:gd name="connsiteY112" fmla="*/ 1288026 h 2418736"/>
                  <a:gd name="connsiteX113" fmla="*/ 7307467 w 10478624"/>
                  <a:gd name="connsiteY113" fmla="*/ 1248697 h 2418736"/>
                  <a:gd name="connsiteX114" fmla="*/ 7336964 w 10478624"/>
                  <a:gd name="connsiteY114" fmla="*/ 1238865 h 2418736"/>
                  <a:gd name="connsiteX115" fmla="*/ 7386125 w 10478624"/>
                  <a:gd name="connsiteY115" fmla="*/ 1219200 h 2418736"/>
                  <a:gd name="connsiteX116" fmla="*/ 7661428 w 10478624"/>
                  <a:gd name="connsiteY116" fmla="*/ 1209368 h 2418736"/>
                  <a:gd name="connsiteX117" fmla="*/ 7828577 w 10478624"/>
                  <a:gd name="connsiteY117" fmla="*/ 1189704 h 2418736"/>
                  <a:gd name="connsiteX118" fmla="*/ 7946564 w 10478624"/>
                  <a:gd name="connsiteY118" fmla="*/ 1150375 h 2418736"/>
                  <a:gd name="connsiteX119" fmla="*/ 7976061 w 10478624"/>
                  <a:gd name="connsiteY119" fmla="*/ 1140542 h 2418736"/>
                  <a:gd name="connsiteX120" fmla="*/ 8005558 w 10478624"/>
                  <a:gd name="connsiteY120" fmla="*/ 1120878 h 2418736"/>
                  <a:gd name="connsiteX121" fmla="*/ 8035054 w 10478624"/>
                  <a:gd name="connsiteY121" fmla="*/ 1091381 h 2418736"/>
                  <a:gd name="connsiteX122" fmla="*/ 8094048 w 10478624"/>
                  <a:gd name="connsiteY122" fmla="*/ 1071717 h 2418736"/>
                  <a:gd name="connsiteX123" fmla="*/ 8162874 w 10478624"/>
                  <a:gd name="connsiteY123" fmla="*/ 993058 h 2418736"/>
                  <a:gd name="connsiteX124" fmla="*/ 8202203 w 10478624"/>
                  <a:gd name="connsiteY124" fmla="*/ 963562 h 2418736"/>
                  <a:gd name="connsiteX125" fmla="*/ 8271028 w 10478624"/>
                  <a:gd name="connsiteY125" fmla="*/ 904568 h 2418736"/>
                  <a:gd name="connsiteX126" fmla="*/ 8320190 w 10478624"/>
                  <a:gd name="connsiteY126" fmla="*/ 894736 h 2418736"/>
                  <a:gd name="connsiteX127" fmla="*/ 8379183 w 10478624"/>
                  <a:gd name="connsiteY127" fmla="*/ 865239 h 2418736"/>
                  <a:gd name="connsiteX128" fmla="*/ 8418512 w 10478624"/>
                  <a:gd name="connsiteY128" fmla="*/ 855407 h 2418736"/>
                  <a:gd name="connsiteX129" fmla="*/ 8516835 w 10478624"/>
                  <a:gd name="connsiteY129" fmla="*/ 678426 h 2418736"/>
                  <a:gd name="connsiteX130" fmla="*/ 8536499 w 10478624"/>
                  <a:gd name="connsiteY130" fmla="*/ 648929 h 2418736"/>
                  <a:gd name="connsiteX131" fmla="*/ 8565996 w 10478624"/>
                  <a:gd name="connsiteY131" fmla="*/ 609600 h 2418736"/>
                  <a:gd name="connsiteX132" fmla="*/ 8585661 w 10478624"/>
                  <a:gd name="connsiteY132" fmla="*/ 560439 h 2418736"/>
                  <a:gd name="connsiteX133" fmla="*/ 8595493 w 10478624"/>
                  <a:gd name="connsiteY133" fmla="*/ 530942 h 2418736"/>
                  <a:gd name="connsiteX134" fmla="*/ 8654487 w 10478624"/>
                  <a:gd name="connsiteY134" fmla="*/ 491613 h 2418736"/>
                  <a:gd name="connsiteX135" fmla="*/ 8683983 w 10478624"/>
                  <a:gd name="connsiteY135" fmla="*/ 471949 h 2418736"/>
                  <a:gd name="connsiteX136" fmla="*/ 8723312 w 10478624"/>
                  <a:gd name="connsiteY136" fmla="*/ 442452 h 2418736"/>
                  <a:gd name="connsiteX137" fmla="*/ 8792138 w 10478624"/>
                  <a:gd name="connsiteY137" fmla="*/ 412955 h 2418736"/>
                  <a:gd name="connsiteX138" fmla="*/ 8870796 w 10478624"/>
                  <a:gd name="connsiteY138" fmla="*/ 344129 h 2418736"/>
                  <a:gd name="connsiteX139" fmla="*/ 8929790 w 10478624"/>
                  <a:gd name="connsiteY139" fmla="*/ 275304 h 2418736"/>
                  <a:gd name="connsiteX140" fmla="*/ 8978951 w 10478624"/>
                  <a:gd name="connsiteY140" fmla="*/ 176981 h 2418736"/>
                  <a:gd name="connsiteX141" fmla="*/ 9037945 w 10478624"/>
                  <a:gd name="connsiteY141" fmla="*/ 88491 h 2418736"/>
                  <a:gd name="connsiteX142" fmla="*/ 9087106 w 10478624"/>
                  <a:gd name="connsiteY142" fmla="*/ 29497 h 2418736"/>
                  <a:gd name="connsiteX143" fmla="*/ 9155932 w 10478624"/>
                  <a:gd name="connsiteY143" fmla="*/ 19665 h 2418736"/>
                  <a:gd name="connsiteX144" fmla="*/ 9313248 w 10478624"/>
                  <a:gd name="connsiteY144" fmla="*/ 29497 h 2418736"/>
                  <a:gd name="connsiteX145" fmla="*/ 9411570 w 10478624"/>
                  <a:gd name="connsiteY145" fmla="*/ 49162 h 2418736"/>
                  <a:gd name="connsiteX146" fmla="*/ 9500061 w 10478624"/>
                  <a:gd name="connsiteY146" fmla="*/ 39329 h 2418736"/>
                  <a:gd name="connsiteX147" fmla="*/ 9539390 w 10478624"/>
                  <a:gd name="connsiteY147" fmla="*/ 19665 h 2418736"/>
                  <a:gd name="connsiteX148" fmla="*/ 9785196 w 10478624"/>
                  <a:gd name="connsiteY148" fmla="*/ 0 h 2418736"/>
                  <a:gd name="connsiteX149" fmla="*/ 9991674 w 10478624"/>
                  <a:gd name="connsiteY149" fmla="*/ 29497 h 2418736"/>
                  <a:gd name="connsiteX150" fmla="*/ 10050667 w 10478624"/>
                  <a:gd name="connsiteY150" fmla="*/ 88491 h 2418736"/>
                  <a:gd name="connsiteX151" fmla="*/ 10089996 w 10478624"/>
                  <a:gd name="connsiteY151" fmla="*/ 127820 h 2418736"/>
                  <a:gd name="connsiteX152" fmla="*/ 10148990 w 10478624"/>
                  <a:gd name="connsiteY152" fmla="*/ 176981 h 2418736"/>
                  <a:gd name="connsiteX153" fmla="*/ 10178487 w 10478624"/>
                  <a:gd name="connsiteY153" fmla="*/ 226142 h 2418736"/>
                  <a:gd name="connsiteX154" fmla="*/ 10198151 w 10478624"/>
                  <a:gd name="connsiteY154" fmla="*/ 294968 h 2418736"/>
                  <a:gd name="connsiteX155" fmla="*/ 10207983 w 10478624"/>
                  <a:gd name="connsiteY155" fmla="*/ 324465 h 2418736"/>
                  <a:gd name="connsiteX156" fmla="*/ 10227648 w 10478624"/>
                  <a:gd name="connsiteY156" fmla="*/ 353962 h 2418736"/>
                  <a:gd name="connsiteX157" fmla="*/ 10257145 w 10478624"/>
                  <a:gd name="connsiteY157" fmla="*/ 422787 h 2418736"/>
                  <a:gd name="connsiteX158" fmla="*/ 10306306 w 10478624"/>
                  <a:gd name="connsiteY158" fmla="*/ 481781 h 2418736"/>
                  <a:gd name="connsiteX159" fmla="*/ 10325970 w 10478624"/>
                  <a:gd name="connsiteY159" fmla="*/ 521110 h 2418736"/>
                  <a:gd name="connsiteX160" fmla="*/ 10335803 w 10478624"/>
                  <a:gd name="connsiteY160" fmla="*/ 550607 h 2418736"/>
                  <a:gd name="connsiteX161" fmla="*/ 10384964 w 10478624"/>
                  <a:gd name="connsiteY161" fmla="*/ 609600 h 2418736"/>
                  <a:gd name="connsiteX162" fmla="*/ 10414461 w 10478624"/>
                  <a:gd name="connsiteY162" fmla="*/ 668594 h 2418736"/>
                  <a:gd name="connsiteX163" fmla="*/ 10424293 w 10478624"/>
                  <a:gd name="connsiteY163" fmla="*/ 698091 h 2418736"/>
                  <a:gd name="connsiteX164" fmla="*/ 10443958 w 10478624"/>
                  <a:gd name="connsiteY164" fmla="*/ 747252 h 2418736"/>
                  <a:gd name="connsiteX165" fmla="*/ 10453790 w 10478624"/>
                  <a:gd name="connsiteY165" fmla="*/ 786581 h 2418736"/>
                  <a:gd name="connsiteX166" fmla="*/ 10473454 w 10478624"/>
                  <a:gd name="connsiteY166" fmla="*/ 825910 h 2418736"/>
                  <a:gd name="connsiteX167" fmla="*/ 10463622 w 10478624"/>
                  <a:gd name="connsiteY167" fmla="*/ 973394 h 2418736"/>
                  <a:gd name="connsiteX168" fmla="*/ 10443958 w 10478624"/>
                  <a:gd name="connsiteY168" fmla="*/ 1101213 h 2418736"/>
                  <a:gd name="connsiteX169" fmla="*/ 10434125 w 10478624"/>
                  <a:gd name="connsiteY169" fmla="*/ 1209368 h 2418736"/>
                  <a:gd name="connsiteX170" fmla="*/ 10443958 w 10478624"/>
                  <a:gd name="connsiteY170" fmla="*/ 1474839 h 2418736"/>
                  <a:gd name="connsiteX171" fmla="*/ 10453790 w 10478624"/>
                  <a:gd name="connsiteY171" fmla="*/ 1563329 h 2418736"/>
                  <a:gd name="connsiteX172" fmla="*/ 10463622 w 10478624"/>
                  <a:gd name="connsiteY172" fmla="*/ 1700981 h 2418736"/>
                  <a:gd name="connsiteX173" fmla="*/ 10473454 w 10478624"/>
                  <a:gd name="connsiteY173" fmla="*/ 2153265 h 2418736"/>
                  <a:gd name="connsiteX174" fmla="*/ 10463622 w 10478624"/>
                  <a:gd name="connsiteY174" fmla="*/ 2379407 h 2418736"/>
                  <a:gd name="connsiteX175" fmla="*/ 10384964 w 10478624"/>
                  <a:gd name="connsiteY175" fmla="*/ 2389239 h 2418736"/>
                  <a:gd name="connsiteX176" fmla="*/ 10325970 w 10478624"/>
                  <a:gd name="connsiteY176" fmla="*/ 2399071 h 2418736"/>
                  <a:gd name="connsiteX177" fmla="*/ 10257145 w 10478624"/>
                  <a:gd name="connsiteY177" fmla="*/ 2408904 h 2418736"/>
                  <a:gd name="connsiteX178" fmla="*/ 10060499 w 10478624"/>
                  <a:gd name="connsiteY178" fmla="*/ 2389239 h 2418736"/>
                  <a:gd name="connsiteX179" fmla="*/ 10031003 w 10478624"/>
                  <a:gd name="connsiteY179" fmla="*/ 2379407 h 2418736"/>
                  <a:gd name="connsiteX180" fmla="*/ 9991674 w 10478624"/>
                  <a:gd name="connsiteY180" fmla="*/ 2369575 h 2418736"/>
                  <a:gd name="connsiteX181" fmla="*/ 9922848 w 10478624"/>
                  <a:gd name="connsiteY181" fmla="*/ 2349910 h 2418736"/>
                  <a:gd name="connsiteX182" fmla="*/ 9844190 w 10478624"/>
                  <a:gd name="connsiteY182" fmla="*/ 2340078 h 2418736"/>
                  <a:gd name="connsiteX183" fmla="*/ 9775364 w 10478624"/>
                  <a:gd name="connsiteY183" fmla="*/ 2330246 h 2418736"/>
                  <a:gd name="connsiteX184" fmla="*/ 9726203 w 10478624"/>
                  <a:gd name="connsiteY184" fmla="*/ 2320413 h 2418736"/>
                  <a:gd name="connsiteX185" fmla="*/ 9608216 w 10478624"/>
                  <a:gd name="connsiteY185" fmla="*/ 2310581 h 2418736"/>
                  <a:gd name="connsiteX186" fmla="*/ 9568887 w 10478624"/>
                  <a:gd name="connsiteY186" fmla="*/ 2300749 h 2418736"/>
                  <a:gd name="connsiteX187" fmla="*/ 9234590 w 10478624"/>
                  <a:gd name="connsiteY187" fmla="*/ 2300749 h 2418736"/>
                  <a:gd name="connsiteX188" fmla="*/ 9155932 w 10478624"/>
                  <a:gd name="connsiteY188" fmla="*/ 2330246 h 2418736"/>
                  <a:gd name="connsiteX189" fmla="*/ 9096938 w 10478624"/>
                  <a:gd name="connsiteY189" fmla="*/ 2340078 h 2418736"/>
                  <a:gd name="connsiteX190" fmla="*/ 8674151 w 10478624"/>
                  <a:gd name="connsiteY190" fmla="*/ 2330246 h 2418736"/>
                  <a:gd name="connsiteX191" fmla="*/ 7690925 w 10478624"/>
                  <a:gd name="connsiteY191" fmla="*/ 2310581 h 2418736"/>
                  <a:gd name="connsiteX192" fmla="*/ 7563106 w 10478624"/>
                  <a:gd name="connsiteY192" fmla="*/ 2300749 h 2418736"/>
                  <a:gd name="connsiteX193" fmla="*/ 7484448 w 10478624"/>
                  <a:gd name="connsiteY193" fmla="*/ 2290917 h 2418736"/>
                  <a:gd name="connsiteX194" fmla="*/ 7012499 w 10478624"/>
                  <a:gd name="connsiteY194" fmla="*/ 2300749 h 2418736"/>
                  <a:gd name="connsiteX195" fmla="*/ 6894512 w 10478624"/>
                  <a:gd name="connsiteY195" fmla="*/ 2320413 h 2418736"/>
                  <a:gd name="connsiteX196" fmla="*/ 6678203 w 10478624"/>
                  <a:gd name="connsiteY196" fmla="*/ 2330246 h 2418736"/>
                  <a:gd name="connsiteX197" fmla="*/ 6520887 w 10478624"/>
                  <a:gd name="connsiteY197" fmla="*/ 2340078 h 2418736"/>
                  <a:gd name="connsiteX198" fmla="*/ 6245583 w 10478624"/>
                  <a:gd name="connsiteY198" fmla="*/ 2389239 h 2418736"/>
                  <a:gd name="connsiteX199" fmla="*/ 6117764 w 10478624"/>
                  <a:gd name="connsiteY199" fmla="*/ 2399071 h 2418736"/>
                  <a:gd name="connsiteX200" fmla="*/ 4711751 w 10478624"/>
                  <a:gd name="connsiteY200" fmla="*/ 2389239 h 2418736"/>
                  <a:gd name="connsiteX201" fmla="*/ 4623261 w 10478624"/>
                  <a:gd name="connsiteY201" fmla="*/ 2379407 h 2418736"/>
                  <a:gd name="connsiteX202" fmla="*/ 4426616 w 10478624"/>
                  <a:gd name="connsiteY202" fmla="*/ 2349910 h 2418736"/>
                  <a:gd name="connsiteX203" fmla="*/ 4170977 w 10478624"/>
                  <a:gd name="connsiteY203" fmla="*/ 2330246 h 2418736"/>
                  <a:gd name="connsiteX204" fmla="*/ 3315570 w 10478624"/>
                  <a:gd name="connsiteY204" fmla="*/ 2340078 h 2418736"/>
                  <a:gd name="connsiteX205" fmla="*/ 3246745 w 10478624"/>
                  <a:gd name="connsiteY205" fmla="*/ 2349910 h 2418736"/>
                  <a:gd name="connsiteX206" fmla="*/ 2528990 w 10478624"/>
                  <a:gd name="connsiteY206" fmla="*/ 2359742 h 2418736"/>
                  <a:gd name="connsiteX207" fmla="*/ 2322512 w 10478624"/>
                  <a:gd name="connsiteY207" fmla="*/ 2379407 h 2418736"/>
                  <a:gd name="connsiteX208" fmla="*/ 1250796 w 10478624"/>
                  <a:gd name="connsiteY208" fmla="*/ 2369575 h 2418736"/>
                  <a:gd name="connsiteX209" fmla="*/ 1191803 w 10478624"/>
                  <a:gd name="connsiteY209" fmla="*/ 2359742 h 2418736"/>
                  <a:gd name="connsiteX210" fmla="*/ 1142641 w 10478624"/>
                  <a:gd name="connsiteY210" fmla="*/ 2349910 h 2418736"/>
                  <a:gd name="connsiteX211" fmla="*/ 975493 w 10478624"/>
                  <a:gd name="connsiteY211" fmla="*/ 2359742 h 2418736"/>
                  <a:gd name="connsiteX212" fmla="*/ 887003 w 10478624"/>
                  <a:gd name="connsiteY212" fmla="*/ 2379407 h 2418736"/>
                  <a:gd name="connsiteX213" fmla="*/ 818177 w 10478624"/>
                  <a:gd name="connsiteY213" fmla="*/ 2389239 h 2418736"/>
                  <a:gd name="connsiteX214" fmla="*/ 778848 w 10478624"/>
                  <a:gd name="connsiteY214" fmla="*/ 2408904 h 2418736"/>
                  <a:gd name="connsiteX215" fmla="*/ 660861 w 10478624"/>
                  <a:gd name="connsiteY215" fmla="*/ 2418736 h 2418736"/>
                  <a:gd name="connsiteX216" fmla="*/ 326564 w 10478624"/>
                  <a:gd name="connsiteY216" fmla="*/ 2408904 h 2418736"/>
                  <a:gd name="connsiteX217" fmla="*/ 257738 w 10478624"/>
                  <a:gd name="connsiteY217" fmla="*/ 2389239 h 2418736"/>
                  <a:gd name="connsiteX218" fmla="*/ 179080 w 10478624"/>
                  <a:gd name="connsiteY218" fmla="*/ 2359742 h 2418736"/>
                  <a:gd name="connsiteX219" fmla="*/ 61093 w 10478624"/>
                  <a:gd name="connsiteY219" fmla="*/ 2330246 h 2418736"/>
                  <a:gd name="connsiteX220" fmla="*/ 2099 w 10478624"/>
                  <a:gd name="connsiteY220" fmla="*/ 2349910 h 2418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Lst>
                <a:rect l="l" t="t" r="r" b="b"/>
                <a:pathLst>
                  <a:path w="10478624" h="2418736">
                    <a:moveTo>
                      <a:pt x="2099" y="2349910"/>
                    </a:moveTo>
                    <a:cubicBezTo>
                      <a:pt x="13570" y="2344994"/>
                      <a:pt x="87176" y="2316777"/>
                      <a:pt x="129919" y="2300749"/>
                    </a:cubicBezTo>
                    <a:cubicBezTo>
                      <a:pt x="139623" y="2297110"/>
                      <a:pt x="149890" y="2295000"/>
                      <a:pt x="159416" y="2290917"/>
                    </a:cubicBezTo>
                    <a:cubicBezTo>
                      <a:pt x="244468" y="2254466"/>
                      <a:pt x="159064" y="2284479"/>
                      <a:pt x="228241" y="2261420"/>
                    </a:cubicBezTo>
                    <a:cubicBezTo>
                      <a:pt x="241351" y="2251588"/>
                      <a:pt x="252913" y="2239252"/>
                      <a:pt x="267570" y="2231923"/>
                    </a:cubicBezTo>
                    <a:cubicBezTo>
                      <a:pt x="349353" y="2191031"/>
                      <a:pt x="350870" y="2195098"/>
                      <a:pt x="424887" y="2182762"/>
                    </a:cubicBezTo>
                    <a:cubicBezTo>
                      <a:pt x="442127" y="2177015"/>
                      <a:pt x="494146" y="2160314"/>
                      <a:pt x="503545" y="2153265"/>
                    </a:cubicBezTo>
                    <a:cubicBezTo>
                      <a:pt x="516655" y="2143433"/>
                      <a:pt x="523209" y="2127046"/>
                      <a:pt x="533041" y="2113936"/>
                    </a:cubicBezTo>
                    <a:cubicBezTo>
                      <a:pt x="559908" y="2033340"/>
                      <a:pt x="513437" y="2158089"/>
                      <a:pt x="601867" y="2025446"/>
                    </a:cubicBezTo>
                    <a:cubicBezTo>
                      <a:pt x="608422" y="2015614"/>
                      <a:pt x="612454" y="2003514"/>
                      <a:pt x="621532" y="1995949"/>
                    </a:cubicBezTo>
                    <a:cubicBezTo>
                      <a:pt x="632792" y="1986566"/>
                      <a:pt x="647751" y="1982839"/>
                      <a:pt x="660861" y="1976284"/>
                    </a:cubicBezTo>
                    <a:cubicBezTo>
                      <a:pt x="747664" y="2005219"/>
                      <a:pt x="701314" y="1986679"/>
                      <a:pt x="798512" y="2035278"/>
                    </a:cubicBezTo>
                    <a:cubicBezTo>
                      <a:pt x="824731" y="2048388"/>
                      <a:pt x="849360" y="2065337"/>
                      <a:pt x="877170" y="2074607"/>
                    </a:cubicBezTo>
                    <a:lnTo>
                      <a:pt x="936164" y="2094271"/>
                    </a:lnTo>
                    <a:cubicBezTo>
                      <a:pt x="945996" y="2100826"/>
                      <a:pt x="953862" y="2113280"/>
                      <a:pt x="965661" y="2113936"/>
                    </a:cubicBezTo>
                    <a:cubicBezTo>
                      <a:pt x="1062245" y="2119302"/>
                      <a:pt x="1083004" y="2111640"/>
                      <a:pt x="1152474" y="2094271"/>
                    </a:cubicBezTo>
                    <a:cubicBezTo>
                      <a:pt x="1225708" y="2045448"/>
                      <a:pt x="1135761" y="2108199"/>
                      <a:pt x="1211467" y="2045110"/>
                    </a:cubicBezTo>
                    <a:cubicBezTo>
                      <a:pt x="1240174" y="2021187"/>
                      <a:pt x="1270339" y="1999068"/>
                      <a:pt x="1299958" y="1976284"/>
                    </a:cubicBezTo>
                    <a:cubicBezTo>
                      <a:pt x="1339597" y="1945793"/>
                      <a:pt x="1332245" y="1951481"/>
                      <a:pt x="1368783" y="1927123"/>
                    </a:cubicBezTo>
                    <a:cubicBezTo>
                      <a:pt x="1395002" y="1953342"/>
                      <a:pt x="1422385" y="1978448"/>
                      <a:pt x="1447441" y="2005781"/>
                    </a:cubicBezTo>
                    <a:cubicBezTo>
                      <a:pt x="1459835" y="2019302"/>
                      <a:pt x="1486942" y="2064860"/>
                      <a:pt x="1506435" y="2074607"/>
                    </a:cubicBezTo>
                    <a:cubicBezTo>
                      <a:pt x="1717893" y="2180337"/>
                      <a:pt x="1486640" y="2036995"/>
                      <a:pt x="1663751" y="2133600"/>
                    </a:cubicBezTo>
                    <a:cubicBezTo>
                      <a:pt x="1678137" y="2141447"/>
                      <a:pt x="1688423" y="2155768"/>
                      <a:pt x="1703080" y="2163097"/>
                    </a:cubicBezTo>
                    <a:cubicBezTo>
                      <a:pt x="1793174" y="2208144"/>
                      <a:pt x="1790901" y="2201113"/>
                      <a:pt x="1880061" y="2212258"/>
                    </a:cubicBezTo>
                    <a:cubicBezTo>
                      <a:pt x="1912835" y="2225368"/>
                      <a:pt x="1944896" y="2240424"/>
                      <a:pt x="1978383" y="2251587"/>
                    </a:cubicBezTo>
                    <a:lnTo>
                      <a:pt x="2037377" y="2271252"/>
                    </a:lnTo>
                    <a:cubicBezTo>
                      <a:pt x="2073429" y="2267975"/>
                      <a:pt x="2110259" y="2269560"/>
                      <a:pt x="2145532" y="2261420"/>
                    </a:cubicBezTo>
                    <a:cubicBezTo>
                      <a:pt x="2245434" y="2238365"/>
                      <a:pt x="2264057" y="2226737"/>
                      <a:pt x="2332345" y="2192594"/>
                    </a:cubicBezTo>
                    <a:lnTo>
                      <a:pt x="2411003" y="2074607"/>
                    </a:lnTo>
                    <a:cubicBezTo>
                      <a:pt x="2417558" y="2064775"/>
                      <a:pt x="2420835" y="2051665"/>
                      <a:pt x="2430667" y="2045110"/>
                    </a:cubicBezTo>
                    <a:lnTo>
                      <a:pt x="2460164" y="2025446"/>
                    </a:lnTo>
                    <a:cubicBezTo>
                      <a:pt x="2500805" y="1923840"/>
                      <a:pt x="2452546" y="2025771"/>
                      <a:pt x="2519158" y="1936955"/>
                    </a:cubicBezTo>
                    <a:cubicBezTo>
                      <a:pt x="2527952" y="1925229"/>
                      <a:pt x="2530303" y="1909553"/>
                      <a:pt x="2538822" y="1897626"/>
                    </a:cubicBezTo>
                    <a:cubicBezTo>
                      <a:pt x="2546904" y="1886311"/>
                      <a:pt x="2559417" y="1878811"/>
                      <a:pt x="2568319" y="1868129"/>
                    </a:cubicBezTo>
                    <a:cubicBezTo>
                      <a:pt x="2575884" y="1859051"/>
                      <a:pt x="2581115" y="1848249"/>
                      <a:pt x="2587983" y="1838633"/>
                    </a:cubicBezTo>
                    <a:cubicBezTo>
                      <a:pt x="2597508" y="1825298"/>
                      <a:pt x="2607955" y="1812639"/>
                      <a:pt x="2617480" y="1799304"/>
                    </a:cubicBezTo>
                    <a:cubicBezTo>
                      <a:pt x="2624349" y="1789688"/>
                      <a:pt x="2629580" y="1778885"/>
                      <a:pt x="2637145" y="1769807"/>
                    </a:cubicBezTo>
                    <a:cubicBezTo>
                      <a:pt x="2728103" y="1660656"/>
                      <a:pt x="2587589" y="1848989"/>
                      <a:pt x="2705970" y="1691149"/>
                    </a:cubicBezTo>
                    <a:cubicBezTo>
                      <a:pt x="2722303" y="1669371"/>
                      <a:pt x="2783522" y="1573530"/>
                      <a:pt x="2814125" y="1563329"/>
                    </a:cubicBezTo>
                    <a:cubicBezTo>
                      <a:pt x="2885426" y="1539563"/>
                      <a:pt x="2800900" y="1566382"/>
                      <a:pt x="2941945" y="1533833"/>
                    </a:cubicBezTo>
                    <a:cubicBezTo>
                      <a:pt x="2952044" y="1531503"/>
                      <a:pt x="2961278" y="1526033"/>
                      <a:pt x="2971441" y="1524000"/>
                    </a:cubicBezTo>
                    <a:cubicBezTo>
                      <a:pt x="3010538" y="1516180"/>
                      <a:pt x="3050099" y="1510891"/>
                      <a:pt x="3089428" y="1504336"/>
                    </a:cubicBezTo>
                    <a:cubicBezTo>
                      <a:pt x="3109093" y="1491226"/>
                      <a:pt x="3128483" y="1477695"/>
                      <a:pt x="3148422" y="1465007"/>
                    </a:cubicBezTo>
                    <a:cubicBezTo>
                      <a:pt x="3164545" y="1454747"/>
                      <a:pt x="3178665" y="1438213"/>
                      <a:pt x="3197583" y="1435510"/>
                    </a:cubicBezTo>
                    <a:lnTo>
                      <a:pt x="3266409" y="1425678"/>
                    </a:lnTo>
                    <a:cubicBezTo>
                      <a:pt x="3292075" y="1432094"/>
                      <a:pt x="3323895" y="1437027"/>
                      <a:pt x="3345067" y="1455175"/>
                    </a:cubicBezTo>
                    <a:cubicBezTo>
                      <a:pt x="3357509" y="1465840"/>
                      <a:pt x="3363899" y="1482062"/>
                      <a:pt x="3374564" y="1494504"/>
                    </a:cubicBezTo>
                    <a:cubicBezTo>
                      <a:pt x="3383613" y="1505061"/>
                      <a:pt x="3394229" y="1514168"/>
                      <a:pt x="3404061" y="1524000"/>
                    </a:cubicBezTo>
                    <a:cubicBezTo>
                      <a:pt x="3410616" y="1540387"/>
                      <a:pt x="3414371" y="1558195"/>
                      <a:pt x="3423725" y="1573162"/>
                    </a:cubicBezTo>
                    <a:cubicBezTo>
                      <a:pt x="3435040" y="1591265"/>
                      <a:pt x="3477183" y="1621397"/>
                      <a:pt x="3492551" y="1632155"/>
                    </a:cubicBezTo>
                    <a:cubicBezTo>
                      <a:pt x="3525060" y="1654911"/>
                      <a:pt x="3593510" y="1701639"/>
                      <a:pt x="3630203" y="1710813"/>
                    </a:cubicBezTo>
                    <a:cubicBezTo>
                      <a:pt x="3643313" y="1714091"/>
                      <a:pt x="3656101" y="1719154"/>
                      <a:pt x="3669532" y="1720646"/>
                    </a:cubicBezTo>
                    <a:cubicBezTo>
                      <a:pt x="3715251" y="1725726"/>
                      <a:pt x="3761237" y="1728237"/>
                      <a:pt x="3807183" y="1730478"/>
                    </a:cubicBezTo>
                    <a:cubicBezTo>
                      <a:pt x="3895629" y="1734792"/>
                      <a:pt x="3984164" y="1737033"/>
                      <a:pt x="4072654" y="1740310"/>
                    </a:cubicBezTo>
                    <a:cubicBezTo>
                      <a:pt x="4088281" y="1746561"/>
                      <a:pt x="4139974" y="1769807"/>
                      <a:pt x="4161145" y="1769807"/>
                    </a:cubicBezTo>
                    <a:cubicBezTo>
                      <a:pt x="4207146" y="1769807"/>
                      <a:pt x="4252912" y="1763252"/>
                      <a:pt x="4298796" y="1759975"/>
                    </a:cubicBezTo>
                    <a:cubicBezTo>
                      <a:pt x="4311906" y="1756697"/>
                      <a:pt x="4325704" y="1755465"/>
                      <a:pt x="4338125" y="1750142"/>
                    </a:cubicBezTo>
                    <a:cubicBezTo>
                      <a:pt x="4348986" y="1745487"/>
                      <a:pt x="4357053" y="1735763"/>
                      <a:pt x="4367622" y="1730478"/>
                    </a:cubicBezTo>
                    <a:cubicBezTo>
                      <a:pt x="4379309" y="1724635"/>
                      <a:pt x="4427001" y="1712388"/>
                      <a:pt x="4436448" y="1710813"/>
                    </a:cubicBezTo>
                    <a:cubicBezTo>
                      <a:pt x="4517299" y="1697337"/>
                      <a:pt x="4514658" y="1707688"/>
                      <a:pt x="4593764" y="1681317"/>
                    </a:cubicBezTo>
                    <a:cubicBezTo>
                      <a:pt x="4603596" y="1678039"/>
                      <a:pt x="4614201" y="1676517"/>
                      <a:pt x="4623261" y="1671484"/>
                    </a:cubicBezTo>
                    <a:cubicBezTo>
                      <a:pt x="4724681" y="1615138"/>
                      <a:pt x="4645009" y="1644570"/>
                      <a:pt x="4711751" y="1622323"/>
                    </a:cubicBezTo>
                    <a:cubicBezTo>
                      <a:pt x="4746192" y="1594770"/>
                      <a:pt x="4771867" y="1577198"/>
                      <a:pt x="4800241" y="1543665"/>
                    </a:cubicBezTo>
                    <a:cubicBezTo>
                      <a:pt x="4824379" y="1515139"/>
                      <a:pt x="4869067" y="1455175"/>
                      <a:pt x="4869067" y="1455175"/>
                    </a:cubicBezTo>
                    <a:cubicBezTo>
                      <a:pt x="4895931" y="1374580"/>
                      <a:pt x="4849465" y="1499325"/>
                      <a:pt x="4937893" y="1366684"/>
                    </a:cubicBezTo>
                    <a:cubicBezTo>
                      <a:pt x="4951003" y="1347020"/>
                      <a:pt x="4963485" y="1326922"/>
                      <a:pt x="4977222" y="1307691"/>
                    </a:cubicBezTo>
                    <a:cubicBezTo>
                      <a:pt x="4996272" y="1281022"/>
                      <a:pt x="5023306" y="1259157"/>
                      <a:pt x="5036216" y="1229033"/>
                    </a:cubicBezTo>
                    <a:cubicBezTo>
                      <a:pt x="5046048" y="1206091"/>
                      <a:pt x="5056752" y="1183503"/>
                      <a:pt x="5065712" y="1160207"/>
                    </a:cubicBezTo>
                    <a:cubicBezTo>
                      <a:pt x="5073153" y="1140860"/>
                      <a:pt x="5076799" y="1120083"/>
                      <a:pt x="5085377" y="1101213"/>
                    </a:cubicBezTo>
                    <a:cubicBezTo>
                      <a:pt x="5093285" y="1083816"/>
                      <a:pt x="5106328" y="1069145"/>
                      <a:pt x="5114874" y="1052052"/>
                    </a:cubicBezTo>
                    <a:cubicBezTo>
                      <a:pt x="5119509" y="1042782"/>
                      <a:pt x="5120623" y="1032081"/>
                      <a:pt x="5124706" y="1022555"/>
                    </a:cubicBezTo>
                    <a:cubicBezTo>
                      <a:pt x="5139676" y="987624"/>
                      <a:pt x="5144285" y="983353"/>
                      <a:pt x="5164035" y="953729"/>
                    </a:cubicBezTo>
                    <a:cubicBezTo>
                      <a:pt x="5170590" y="930787"/>
                      <a:pt x="5174838" y="907057"/>
                      <a:pt x="5183699" y="884904"/>
                    </a:cubicBezTo>
                    <a:cubicBezTo>
                      <a:pt x="5188096" y="873912"/>
                      <a:pt x="5230052" y="820291"/>
                      <a:pt x="5232861" y="816078"/>
                    </a:cubicBezTo>
                    <a:cubicBezTo>
                      <a:pt x="5250012" y="790352"/>
                      <a:pt x="5260159" y="759283"/>
                      <a:pt x="5282022" y="737420"/>
                    </a:cubicBezTo>
                    <a:cubicBezTo>
                      <a:pt x="5301687" y="717755"/>
                      <a:pt x="5325590" y="701566"/>
                      <a:pt x="5341016" y="678426"/>
                    </a:cubicBezTo>
                    <a:cubicBezTo>
                      <a:pt x="5367235" y="639097"/>
                      <a:pt x="5350848" y="655484"/>
                      <a:pt x="5390177" y="629265"/>
                    </a:cubicBezTo>
                    <a:cubicBezTo>
                      <a:pt x="5409930" y="570003"/>
                      <a:pt x="5383263" y="626833"/>
                      <a:pt x="5439338" y="580104"/>
                    </a:cubicBezTo>
                    <a:cubicBezTo>
                      <a:pt x="5448416" y="572539"/>
                      <a:pt x="5448743" y="556470"/>
                      <a:pt x="5459003" y="550607"/>
                    </a:cubicBezTo>
                    <a:cubicBezTo>
                      <a:pt x="5473513" y="542316"/>
                      <a:pt x="5491850" y="544400"/>
                      <a:pt x="5508164" y="540775"/>
                    </a:cubicBezTo>
                    <a:cubicBezTo>
                      <a:pt x="5521355" y="537843"/>
                      <a:pt x="5534673" y="535215"/>
                      <a:pt x="5547493" y="530942"/>
                    </a:cubicBezTo>
                    <a:cubicBezTo>
                      <a:pt x="5564237" y="525361"/>
                      <a:pt x="5580067" y="517310"/>
                      <a:pt x="5596654" y="511278"/>
                    </a:cubicBezTo>
                    <a:cubicBezTo>
                      <a:pt x="5616134" y="504194"/>
                      <a:pt x="5635983" y="498168"/>
                      <a:pt x="5655648" y="491613"/>
                    </a:cubicBezTo>
                    <a:cubicBezTo>
                      <a:pt x="5665480" y="488336"/>
                      <a:pt x="5675090" y="484295"/>
                      <a:pt x="5685145" y="481781"/>
                    </a:cubicBezTo>
                    <a:lnTo>
                      <a:pt x="5724474" y="471949"/>
                    </a:lnTo>
                    <a:cubicBezTo>
                      <a:pt x="5763803" y="475226"/>
                      <a:pt x="5804514" y="470939"/>
                      <a:pt x="5842461" y="481781"/>
                    </a:cubicBezTo>
                    <a:cubicBezTo>
                      <a:pt x="5853823" y="485027"/>
                      <a:pt x="5853342" y="503373"/>
                      <a:pt x="5862125" y="511278"/>
                    </a:cubicBezTo>
                    <a:cubicBezTo>
                      <a:pt x="5886486" y="533203"/>
                      <a:pt x="5915605" y="549289"/>
                      <a:pt x="5940783" y="570271"/>
                    </a:cubicBezTo>
                    <a:cubicBezTo>
                      <a:pt x="5960448" y="586658"/>
                      <a:pt x="5977827" y="606263"/>
                      <a:pt x="5999777" y="619433"/>
                    </a:cubicBezTo>
                    <a:cubicBezTo>
                      <a:pt x="6011364" y="626385"/>
                      <a:pt x="6025996" y="625988"/>
                      <a:pt x="6039106" y="629265"/>
                    </a:cubicBezTo>
                    <a:cubicBezTo>
                      <a:pt x="6048938" y="642375"/>
                      <a:pt x="6056270" y="657803"/>
                      <a:pt x="6068603" y="668594"/>
                    </a:cubicBezTo>
                    <a:cubicBezTo>
                      <a:pt x="6082985" y="681178"/>
                      <a:pt x="6101558" y="687963"/>
                      <a:pt x="6117764" y="698091"/>
                    </a:cubicBezTo>
                    <a:cubicBezTo>
                      <a:pt x="6127785" y="704354"/>
                      <a:pt x="6137429" y="711200"/>
                      <a:pt x="6147261" y="717755"/>
                    </a:cubicBezTo>
                    <a:cubicBezTo>
                      <a:pt x="6185131" y="774563"/>
                      <a:pt x="6145441" y="723219"/>
                      <a:pt x="6196422" y="766917"/>
                    </a:cubicBezTo>
                    <a:cubicBezTo>
                      <a:pt x="6256808" y="818677"/>
                      <a:pt x="6209381" y="799654"/>
                      <a:pt x="6275080" y="816078"/>
                    </a:cubicBezTo>
                    <a:cubicBezTo>
                      <a:pt x="6301299" y="842297"/>
                      <a:pt x="6331490" y="865072"/>
                      <a:pt x="6353738" y="894736"/>
                    </a:cubicBezTo>
                    <a:cubicBezTo>
                      <a:pt x="6363570" y="907846"/>
                      <a:pt x="6371647" y="922478"/>
                      <a:pt x="6383235" y="934065"/>
                    </a:cubicBezTo>
                    <a:cubicBezTo>
                      <a:pt x="6391591" y="942421"/>
                      <a:pt x="6402472" y="947866"/>
                      <a:pt x="6412732" y="953729"/>
                    </a:cubicBezTo>
                    <a:cubicBezTo>
                      <a:pt x="6446755" y="973171"/>
                      <a:pt x="6448463" y="972195"/>
                      <a:pt x="6481558" y="983226"/>
                    </a:cubicBezTo>
                    <a:cubicBezTo>
                      <a:pt x="6501222" y="996336"/>
                      <a:pt x="6519412" y="1011986"/>
                      <a:pt x="6540551" y="1022555"/>
                    </a:cubicBezTo>
                    <a:cubicBezTo>
                      <a:pt x="6552637" y="1028598"/>
                      <a:pt x="6568147" y="1025683"/>
                      <a:pt x="6579880" y="1032387"/>
                    </a:cubicBezTo>
                    <a:cubicBezTo>
                      <a:pt x="6591953" y="1039286"/>
                      <a:pt x="6598695" y="1052982"/>
                      <a:pt x="6609377" y="1061884"/>
                    </a:cubicBezTo>
                    <a:cubicBezTo>
                      <a:pt x="6712298" y="1147652"/>
                      <a:pt x="6530263" y="977449"/>
                      <a:pt x="6688035" y="1120878"/>
                    </a:cubicBezTo>
                    <a:cubicBezTo>
                      <a:pt x="6708612" y="1139585"/>
                      <a:pt x="6722154" y="1167434"/>
                      <a:pt x="6747028" y="1179871"/>
                    </a:cubicBezTo>
                    <a:cubicBezTo>
                      <a:pt x="6760138" y="1186426"/>
                      <a:pt x="6773632" y="1192264"/>
                      <a:pt x="6786358" y="1199536"/>
                    </a:cubicBezTo>
                    <a:cubicBezTo>
                      <a:pt x="6796618" y="1205399"/>
                      <a:pt x="6804993" y="1214545"/>
                      <a:pt x="6815854" y="1219200"/>
                    </a:cubicBezTo>
                    <a:cubicBezTo>
                      <a:pt x="6828275" y="1224523"/>
                      <a:pt x="6841992" y="1226102"/>
                      <a:pt x="6855183" y="1229033"/>
                    </a:cubicBezTo>
                    <a:cubicBezTo>
                      <a:pt x="6871497" y="1232658"/>
                      <a:pt x="6887903" y="1235876"/>
                      <a:pt x="6904345" y="1238865"/>
                    </a:cubicBezTo>
                    <a:cubicBezTo>
                      <a:pt x="6923959" y="1242431"/>
                      <a:pt x="6943998" y="1243862"/>
                      <a:pt x="6963338" y="1248697"/>
                    </a:cubicBezTo>
                    <a:cubicBezTo>
                      <a:pt x="6983448" y="1253724"/>
                      <a:pt x="7003086" y="1260664"/>
                      <a:pt x="7022332" y="1268362"/>
                    </a:cubicBezTo>
                    <a:lnTo>
                      <a:pt x="7120654" y="1307691"/>
                    </a:lnTo>
                    <a:cubicBezTo>
                      <a:pt x="7159983" y="1304413"/>
                      <a:pt x="7199522" y="1303074"/>
                      <a:pt x="7238641" y="1297858"/>
                    </a:cubicBezTo>
                    <a:cubicBezTo>
                      <a:pt x="7248914" y="1296488"/>
                      <a:pt x="7259704" y="1294050"/>
                      <a:pt x="7268138" y="1288026"/>
                    </a:cubicBezTo>
                    <a:cubicBezTo>
                      <a:pt x="7283225" y="1277250"/>
                      <a:pt x="7292380" y="1259473"/>
                      <a:pt x="7307467" y="1248697"/>
                    </a:cubicBezTo>
                    <a:cubicBezTo>
                      <a:pt x="7315901" y="1242673"/>
                      <a:pt x="7327260" y="1242504"/>
                      <a:pt x="7336964" y="1238865"/>
                    </a:cubicBezTo>
                    <a:cubicBezTo>
                      <a:pt x="7353490" y="1232668"/>
                      <a:pt x="7368548" y="1220798"/>
                      <a:pt x="7386125" y="1219200"/>
                    </a:cubicBezTo>
                    <a:cubicBezTo>
                      <a:pt x="7477574" y="1210886"/>
                      <a:pt x="7569660" y="1212645"/>
                      <a:pt x="7661428" y="1209368"/>
                    </a:cubicBezTo>
                    <a:cubicBezTo>
                      <a:pt x="7710615" y="1204897"/>
                      <a:pt x="7777283" y="1201541"/>
                      <a:pt x="7828577" y="1189704"/>
                    </a:cubicBezTo>
                    <a:cubicBezTo>
                      <a:pt x="7898389" y="1173593"/>
                      <a:pt x="7887073" y="1172684"/>
                      <a:pt x="7946564" y="1150375"/>
                    </a:cubicBezTo>
                    <a:cubicBezTo>
                      <a:pt x="7956268" y="1146736"/>
                      <a:pt x="7966791" y="1145177"/>
                      <a:pt x="7976061" y="1140542"/>
                    </a:cubicBezTo>
                    <a:cubicBezTo>
                      <a:pt x="7986630" y="1135257"/>
                      <a:pt x="7996480" y="1128443"/>
                      <a:pt x="8005558" y="1120878"/>
                    </a:cubicBezTo>
                    <a:cubicBezTo>
                      <a:pt x="8016240" y="1111976"/>
                      <a:pt x="8022899" y="1098134"/>
                      <a:pt x="8035054" y="1091381"/>
                    </a:cubicBezTo>
                    <a:cubicBezTo>
                      <a:pt x="8053174" y="1081314"/>
                      <a:pt x="8074383" y="1078272"/>
                      <a:pt x="8094048" y="1071717"/>
                    </a:cubicBezTo>
                    <a:cubicBezTo>
                      <a:pt x="8122395" y="1033921"/>
                      <a:pt x="8125844" y="1025459"/>
                      <a:pt x="8162874" y="993058"/>
                    </a:cubicBezTo>
                    <a:cubicBezTo>
                      <a:pt x="8175206" y="982267"/>
                      <a:pt x="8189871" y="974353"/>
                      <a:pt x="8202203" y="963562"/>
                    </a:cubicBezTo>
                    <a:cubicBezTo>
                      <a:pt x="8220691" y="947385"/>
                      <a:pt x="8244715" y="914435"/>
                      <a:pt x="8271028" y="904568"/>
                    </a:cubicBezTo>
                    <a:cubicBezTo>
                      <a:pt x="8286676" y="898700"/>
                      <a:pt x="8303803" y="898013"/>
                      <a:pt x="8320190" y="894736"/>
                    </a:cubicBezTo>
                    <a:cubicBezTo>
                      <a:pt x="8339854" y="884904"/>
                      <a:pt x="8358770" y="873404"/>
                      <a:pt x="8379183" y="865239"/>
                    </a:cubicBezTo>
                    <a:cubicBezTo>
                      <a:pt x="8391730" y="860220"/>
                      <a:pt x="8408468" y="864447"/>
                      <a:pt x="8418512" y="855407"/>
                    </a:cubicBezTo>
                    <a:cubicBezTo>
                      <a:pt x="8520474" y="763642"/>
                      <a:pt x="8441868" y="790881"/>
                      <a:pt x="8516835" y="678426"/>
                    </a:cubicBezTo>
                    <a:cubicBezTo>
                      <a:pt x="8523390" y="668594"/>
                      <a:pt x="8529631" y="658545"/>
                      <a:pt x="8536499" y="648929"/>
                    </a:cubicBezTo>
                    <a:cubicBezTo>
                      <a:pt x="8546024" y="635594"/>
                      <a:pt x="8558038" y="623925"/>
                      <a:pt x="8565996" y="609600"/>
                    </a:cubicBezTo>
                    <a:cubicBezTo>
                      <a:pt x="8574567" y="594172"/>
                      <a:pt x="8579464" y="576965"/>
                      <a:pt x="8585661" y="560439"/>
                    </a:cubicBezTo>
                    <a:cubicBezTo>
                      <a:pt x="8589300" y="550735"/>
                      <a:pt x="8588164" y="538271"/>
                      <a:pt x="8595493" y="530942"/>
                    </a:cubicBezTo>
                    <a:cubicBezTo>
                      <a:pt x="8612205" y="514230"/>
                      <a:pt x="8634822" y="504723"/>
                      <a:pt x="8654487" y="491613"/>
                    </a:cubicBezTo>
                    <a:cubicBezTo>
                      <a:pt x="8664319" y="485058"/>
                      <a:pt x="8674530" y="479039"/>
                      <a:pt x="8683983" y="471949"/>
                    </a:cubicBezTo>
                    <a:cubicBezTo>
                      <a:pt x="8697093" y="462117"/>
                      <a:pt x="8709416" y="451137"/>
                      <a:pt x="8723312" y="442452"/>
                    </a:cubicBezTo>
                    <a:cubicBezTo>
                      <a:pt x="8751085" y="425094"/>
                      <a:pt x="8763462" y="422513"/>
                      <a:pt x="8792138" y="412955"/>
                    </a:cubicBezTo>
                    <a:cubicBezTo>
                      <a:pt x="8820582" y="391622"/>
                      <a:pt x="8848975" y="373224"/>
                      <a:pt x="8870796" y="344129"/>
                    </a:cubicBezTo>
                    <a:cubicBezTo>
                      <a:pt x="8928637" y="267008"/>
                      <a:pt x="8844247" y="339460"/>
                      <a:pt x="8929790" y="275304"/>
                    </a:cubicBezTo>
                    <a:cubicBezTo>
                      <a:pt x="8947266" y="205398"/>
                      <a:pt x="8928782" y="260595"/>
                      <a:pt x="8978951" y="176981"/>
                    </a:cubicBezTo>
                    <a:cubicBezTo>
                      <a:pt x="9045517" y="66038"/>
                      <a:pt x="8935745" y="224758"/>
                      <a:pt x="9037945" y="88491"/>
                    </a:cubicBezTo>
                    <a:cubicBezTo>
                      <a:pt x="9049532" y="73041"/>
                      <a:pt x="9067833" y="37206"/>
                      <a:pt x="9087106" y="29497"/>
                    </a:cubicBezTo>
                    <a:cubicBezTo>
                      <a:pt x="9108623" y="20890"/>
                      <a:pt x="9132990" y="22942"/>
                      <a:pt x="9155932" y="19665"/>
                    </a:cubicBezTo>
                    <a:cubicBezTo>
                      <a:pt x="9208371" y="22942"/>
                      <a:pt x="9261053" y="23474"/>
                      <a:pt x="9313248" y="29497"/>
                    </a:cubicBezTo>
                    <a:cubicBezTo>
                      <a:pt x="9346451" y="33328"/>
                      <a:pt x="9378193" y="47405"/>
                      <a:pt x="9411570" y="49162"/>
                    </a:cubicBezTo>
                    <a:cubicBezTo>
                      <a:pt x="9441208" y="50722"/>
                      <a:pt x="9470564" y="42607"/>
                      <a:pt x="9500061" y="39329"/>
                    </a:cubicBezTo>
                    <a:cubicBezTo>
                      <a:pt x="9513171" y="32774"/>
                      <a:pt x="9525058" y="22736"/>
                      <a:pt x="9539390" y="19665"/>
                    </a:cubicBezTo>
                    <a:cubicBezTo>
                      <a:pt x="9572657" y="12536"/>
                      <a:pt x="9775498" y="647"/>
                      <a:pt x="9785196" y="0"/>
                    </a:cubicBezTo>
                    <a:cubicBezTo>
                      <a:pt x="9854022" y="9832"/>
                      <a:pt x="9924069" y="13272"/>
                      <a:pt x="9991674" y="29497"/>
                    </a:cubicBezTo>
                    <a:cubicBezTo>
                      <a:pt x="10027953" y="38204"/>
                      <a:pt x="10030929" y="65463"/>
                      <a:pt x="10050667" y="88491"/>
                    </a:cubicBezTo>
                    <a:cubicBezTo>
                      <a:pt x="10062733" y="102568"/>
                      <a:pt x="10075919" y="115754"/>
                      <a:pt x="10089996" y="127820"/>
                    </a:cubicBezTo>
                    <a:cubicBezTo>
                      <a:pt x="10124973" y="157800"/>
                      <a:pt x="10118303" y="136065"/>
                      <a:pt x="10148990" y="176981"/>
                    </a:cubicBezTo>
                    <a:cubicBezTo>
                      <a:pt x="10160456" y="192269"/>
                      <a:pt x="10168655" y="209755"/>
                      <a:pt x="10178487" y="226142"/>
                    </a:cubicBezTo>
                    <a:cubicBezTo>
                      <a:pt x="10185042" y="249084"/>
                      <a:pt x="10191295" y="272114"/>
                      <a:pt x="10198151" y="294968"/>
                    </a:cubicBezTo>
                    <a:cubicBezTo>
                      <a:pt x="10201129" y="304895"/>
                      <a:pt x="10203348" y="315195"/>
                      <a:pt x="10207983" y="324465"/>
                    </a:cubicBezTo>
                    <a:cubicBezTo>
                      <a:pt x="10213268" y="335034"/>
                      <a:pt x="10221093" y="344130"/>
                      <a:pt x="10227648" y="353962"/>
                    </a:cubicBezTo>
                    <a:cubicBezTo>
                      <a:pt x="10235672" y="378035"/>
                      <a:pt x="10241957" y="401523"/>
                      <a:pt x="10257145" y="422787"/>
                    </a:cubicBezTo>
                    <a:cubicBezTo>
                      <a:pt x="10315240" y="504121"/>
                      <a:pt x="10261724" y="403762"/>
                      <a:pt x="10306306" y="481781"/>
                    </a:cubicBezTo>
                    <a:cubicBezTo>
                      <a:pt x="10313578" y="494507"/>
                      <a:pt x="10320196" y="507638"/>
                      <a:pt x="10325970" y="521110"/>
                    </a:cubicBezTo>
                    <a:cubicBezTo>
                      <a:pt x="10330053" y="530636"/>
                      <a:pt x="10331168" y="541337"/>
                      <a:pt x="10335803" y="550607"/>
                    </a:cubicBezTo>
                    <a:cubicBezTo>
                      <a:pt x="10349493" y="577988"/>
                      <a:pt x="10363216" y="587853"/>
                      <a:pt x="10384964" y="609600"/>
                    </a:cubicBezTo>
                    <a:cubicBezTo>
                      <a:pt x="10409677" y="683741"/>
                      <a:pt x="10376341" y="592353"/>
                      <a:pt x="10414461" y="668594"/>
                    </a:cubicBezTo>
                    <a:cubicBezTo>
                      <a:pt x="10419096" y="677864"/>
                      <a:pt x="10420654" y="688387"/>
                      <a:pt x="10424293" y="698091"/>
                    </a:cubicBezTo>
                    <a:cubicBezTo>
                      <a:pt x="10430490" y="714617"/>
                      <a:pt x="10438377" y="730508"/>
                      <a:pt x="10443958" y="747252"/>
                    </a:cubicBezTo>
                    <a:cubicBezTo>
                      <a:pt x="10448231" y="760072"/>
                      <a:pt x="10449045" y="773928"/>
                      <a:pt x="10453790" y="786581"/>
                    </a:cubicBezTo>
                    <a:cubicBezTo>
                      <a:pt x="10458936" y="800305"/>
                      <a:pt x="10466899" y="812800"/>
                      <a:pt x="10473454" y="825910"/>
                    </a:cubicBezTo>
                    <a:cubicBezTo>
                      <a:pt x="10470177" y="875071"/>
                      <a:pt x="10467890" y="924309"/>
                      <a:pt x="10463622" y="973394"/>
                    </a:cubicBezTo>
                    <a:cubicBezTo>
                      <a:pt x="10458127" y="1036583"/>
                      <a:pt x="10454918" y="1046413"/>
                      <a:pt x="10443958" y="1101213"/>
                    </a:cubicBezTo>
                    <a:cubicBezTo>
                      <a:pt x="10440680" y="1137265"/>
                      <a:pt x="10434125" y="1173168"/>
                      <a:pt x="10434125" y="1209368"/>
                    </a:cubicBezTo>
                    <a:cubicBezTo>
                      <a:pt x="10434125" y="1297919"/>
                      <a:pt x="10439046" y="1386424"/>
                      <a:pt x="10443958" y="1474839"/>
                    </a:cubicBezTo>
                    <a:cubicBezTo>
                      <a:pt x="10445604" y="1504471"/>
                      <a:pt x="10451219" y="1533762"/>
                      <a:pt x="10453790" y="1563329"/>
                    </a:cubicBezTo>
                    <a:cubicBezTo>
                      <a:pt x="10457775" y="1609157"/>
                      <a:pt x="10460345" y="1655097"/>
                      <a:pt x="10463622" y="1700981"/>
                    </a:cubicBezTo>
                    <a:cubicBezTo>
                      <a:pt x="10466899" y="1851742"/>
                      <a:pt x="10473454" y="2002468"/>
                      <a:pt x="10473454" y="2153265"/>
                    </a:cubicBezTo>
                    <a:cubicBezTo>
                      <a:pt x="10473454" y="2228717"/>
                      <a:pt x="10490115" y="2308759"/>
                      <a:pt x="10463622" y="2379407"/>
                    </a:cubicBezTo>
                    <a:cubicBezTo>
                      <a:pt x="10454344" y="2404148"/>
                      <a:pt x="10411122" y="2385502"/>
                      <a:pt x="10384964" y="2389239"/>
                    </a:cubicBezTo>
                    <a:cubicBezTo>
                      <a:pt x="10365228" y="2392058"/>
                      <a:pt x="10345674" y="2396040"/>
                      <a:pt x="10325970" y="2399071"/>
                    </a:cubicBezTo>
                    <a:cubicBezTo>
                      <a:pt x="10303065" y="2402595"/>
                      <a:pt x="10280087" y="2405626"/>
                      <a:pt x="10257145" y="2408904"/>
                    </a:cubicBezTo>
                    <a:cubicBezTo>
                      <a:pt x="10188340" y="2403989"/>
                      <a:pt x="10126413" y="2403886"/>
                      <a:pt x="10060499" y="2389239"/>
                    </a:cubicBezTo>
                    <a:cubicBezTo>
                      <a:pt x="10050382" y="2386991"/>
                      <a:pt x="10040968" y="2382254"/>
                      <a:pt x="10031003" y="2379407"/>
                    </a:cubicBezTo>
                    <a:cubicBezTo>
                      <a:pt x="10018010" y="2375695"/>
                      <a:pt x="10004711" y="2373131"/>
                      <a:pt x="9991674" y="2369575"/>
                    </a:cubicBezTo>
                    <a:cubicBezTo>
                      <a:pt x="9968655" y="2363297"/>
                      <a:pt x="9946245" y="2354589"/>
                      <a:pt x="9922848" y="2349910"/>
                    </a:cubicBezTo>
                    <a:cubicBezTo>
                      <a:pt x="9896938" y="2344728"/>
                      <a:pt x="9870382" y="2343570"/>
                      <a:pt x="9844190" y="2340078"/>
                    </a:cubicBezTo>
                    <a:cubicBezTo>
                      <a:pt x="9821218" y="2337015"/>
                      <a:pt x="9798224" y="2334056"/>
                      <a:pt x="9775364" y="2330246"/>
                    </a:cubicBezTo>
                    <a:cubicBezTo>
                      <a:pt x="9758880" y="2327499"/>
                      <a:pt x="9742800" y="2322366"/>
                      <a:pt x="9726203" y="2320413"/>
                    </a:cubicBezTo>
                    <a:cubicBezTo>
                      <a:pt x="9687008" y="2315802"/>
                      <a:pt x="9647545" y="2313858"/>
                      <a:pt x="9608216" y="2310581"/>
                    </a:cubicBezTo>
                    <a:cubicBezTo>
                      <a:pt x="9595106" y="2307304"/>
                      <a:pt x="9582216" y="2302970"/>
                      <a:pt x="9568887" y="2300749"/>
                    </a:cubicBezTo>
                    <a:cubicBezTo>
                      <a:pt x="9438777" y="2279065"/>
                      <a:pt x="9409598" y="2294018"/>
                      <a:pt x="9234590" y="2300749"/>
                    </a:cubicBezTo>
                    <a:cubicBezTo>
                      <a:pt x="9208371" y="2310581"/>
                      <a:pt x="9182857" y="2322553"/>
                      <a:pt x="9155932" y="2330246"/>
                    </a:cubicBezTo>
                    <a:cubicBezTo>
                      <a:pt x="9136763" y="2335723"/>
                      <a:pt x="9116874" y="2340078"/>
                      <a:pt x="9096938" y="2340078"/>
                    </a:cubicBezTo>
                    <a:cubicBezTo>
                      <a:pt x="8955971" y="2340078"/>
                      <a:pt x="8815087" y="2333203"/>
                      <a:pt x="8674151" y="2330246"/>
                    </a:cubicBezTo>
                    <a:lnTo>
                      <a:pt x="7690925" y="2310581"/>
                    </a:lnTo>
                    <a:lnTo>
                      <a:pt x="7563106" y="2300749"/>
                    </a:lnTo>
                    <a:cubicBezTo>
                      <a:pt x="7536802" y="2298244"/>
                      <a:pt x="7510871" y="2290917"/>
                      <a:pt x="7484448" y="2290917"/>
                    </a:cubicBezTo>
                    <a:cubicBezTo>
                      <a:pt x="7327098" y="2290917"/>
                      <a:pt x="7169815" y="2297472"/>
                      <a:pt x="7012499" y="2300749"/>
                    </a:cubicBezTo>
                    <a:cubicBezTo>
                      <a:pt x="6973170" y="2307304"/>
                      <a:pt x="6934229" y="2316909"/>
                      <a:pt x="6894512" y="2320413"/>
                    </a:cubicBezTo>
                    <a:cubicBezTo>
                      <a:pt x="6822614" y="2326757"/>
                      <a:pt x="6750281" y="2326452"/>
                      <a:pt x="6678203" y="2330246"/>
                    </a:cubicBezTo>
                    <a:lnTo>
                      <a:pt x="6520887" y="2340078"/>
                    </a:lnTo>
                    <a:cubicBezTo>
                      <a:pt x="6482208" y="2347330"/>
                      <a:pt x="6298251" y="2382919"/>
                      <a:pt x="6245583" y="2389239"/>
                    </a:cubicBezTo>
                    <a:cubicBezTo>
                      <a:pt x="6203155" y="2394330"/>
                      <a:pt x="6160370" y="2395794"/>
                      <a:pt x="6117764" y="2399071"/>
                    </a:cubicBezTo>
                    <a:lnTo>
                      <a:pt x="4711751" y="2389239"/>
                    </a:lnTo>
                    <a:cubicBezTo>
                      <a:pt x="4682075" y="2388849"/>
                      <a:pt x="4652661" y="2383462"/>
                      <a:pt x="4623261" y="2379407"/>
                    </a:cubicBezTo>
                    <a:cubicBezTo>
                      <a:pt x="4557601" y="2370350"/>
                      <a:pt x="4492769" y="2354044"/>
                      <a:pt x="4426616" y="2349910"/>
                    </a:cubicBezTo>
                    <a:cubicBezTo>
                      <a:pt x="4236426" y="2338023"/>
                      <a:pt x="4321580" y="2345306"/>
                      <a:pt x="4170977" y="2330246"/>
                    </a:cubicBezTo>
                    <a:lnTo>
                      <a:pt x="3315570" y="2340078"/>
                    </a:lnTo>
                    <a:cubicBezTo>
                      <a:pt x="3292401" y="2340571"/>
                      <a:pt x="3269912" y="2349331"/>
                      <a:pt x="3246745" y="2349910"/>
                    </a:cubicBezTo>
                    <a:cubicBezTo>
                      <a:pt x="3007546" y="2355890"/>
                      <a:pt x="2768242" y="2356465"/>
                      <a:pt x="2528990" y="2359742"/>
                    </a:cubicBezTo>
                    <a:cubicBezTo>
                      <a:pt x="2455118" y="2370296"/>
                      <a:pt x="2402904" y="2379407"/>
                      <a:pt x="2322512" y="2379407"/>
                    </a:cubicBezTo>
                    <a:lnTo>
                      <a:pt x="1250796" y="2369575"/>
                    </a:lnTo>
                    <a:lnTo>
                      <a:pt x="1191803" y="2359742"/>
                    </a:lnTo>
                    <a:cubicBezTo>
                      <a:pt x="1175361" y="2356752"/>
                      <a:pt x="1159353" y="2349910"/>
                      <a:pt x="1142641" y="2349910"/>
                    </a:cubicBezTo>
                    <a:cubicBezTo>
                      <a:pt x="1086829" y="2349910"/>
                      <a:pt x="1031209" y="2356465"/>
                      <a:pt x="975493" y="2359742"/>
                    </a:cubicBezTo>
                    <a:cubicBezTo>
                      <a:pt x="945996" y="2366297"/>
                      <a:pt x="916702" y="2373838"/>
                      <a:pt x="887003" y="2379407"/>
                    </a:cubicBezTo>
                    <a:cubicBezTo>
                      <a:pt x="864225" y="2383678"/>
                      <a:pt x="840535" y="2383141"/>
                      <a:pt x="818177" y="2389239"/>
                    </a:cubicBezTo>
                    <a:cubicBezTo>
                      <a:pt x="804036" y="2393096"/>
                      <a:pt x="793254" y="2406203"/>
                      <a:pt x="778848" y="2408904"/>
                    </a:cubicBezTo>
                    <a:cubicBezTo>
                      <a:pt x="740059" y="2416177"/>
                      <a:pt x="700190" y="2415459"/>
                      <a:pt x="660861" y="2418736"/>
                    </a:cubicBezTo>
                    <a:cubicBezTo>
                      <a:pt x="549429" y="2415459"/>
                      <a:pt x="437747" y="2417039"/>
                      <a:pt x="326564" y="2408904"/>
                    </a:cubicBezTo>
                    <a:cubicBezTo>
                      <a:pt x="302768" y="2407163"/>
                      <a:pt x="280592" y="2396095"/>
                      <a:pt x="257738" y="2389239"/>
                    </a:cubicBezTo>
                    <a:cubicBezTo>
                      <a:pt x="188669" y="2368518"/>
                      <a:pt x="276739" y="2392295"/>
                      <a:pt x="179080" y="2359742"/>
                    </a:cubicBezTo>
                    <a:cubicBezTo>
                      <a:pt x="161144" y="2353763"/>
                      <a:pt x="86753" y="2331957"/>
                      <a:pt x="61093" y="2330246"/>
                    </a:cubicBezTo>
                    <a:cubicBezTo>
                      <a:pt x="28391" y="2328066"/>
                      <a:pt x="-9372" y="2354826"/>
                      <a:pt x="2099" y="2349910"/>
                    </a:cubicBezTo>
                    <a:close/>
                  </a:path>
                </a:pathLst>
              </a:custGeom>
              <a:blipFill dpi="0" rotWithShape="1">
                <a:blip r:embed="rId3"/>
                <a:srcRect/>
                <a:tile tx="0" ty="0" sx="100000" sy="100000" flip="none" algn="tl"/>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EB43069-730C-0F87-0141-15FC0D6AC1DE}"/>
                  </a:ext>
                </a:extLst>
              </p:cNvPr>
              <p:cNvSpPr/>
              <p:nvPr/>
            </p:nvSpPr>
            <p:spPr>
              <a:xfrm>
                <a:off x="796413" y="4871147"/>
                <a:ext cx="10592412" cy="174072"/>
              </a:xfrm>
              <a:prstGeom prst="rect">
                <a:avLst/>
              </a:prstGeom>
              <a:blipFill>
                <a:blip r:embed="rId3"/>
                <a:tile tx="0" ty="0" sx="100000" sy="100000" flip="none" algn="tl"/>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33E56310-9D98-F4EC-0D8C-5743606AFEB8}"/>
                </a:ext>
              </a:extLst>
            </p:cNvPr>
            <p:cNvGrpSpPr/>
            <p:nvPr/>
          </p:nvGrpSpPr>
          <p:grpSpPr>
            <a:xfrm>
              <a:off x="1279570" y="3172783"/>
              <a:ext cx="7420988" cy="1572590"/>
              <a:chOff x="1396181" y="2566219"/>
              <a:chExt cx="9665109" cy="2340073"/>
            </a:xfrm>
          </p:grpSpPr>
          <p:sp>
            <p:nvSpPr>
              <p:cNvPr id="13" name="Oval 12">
                <a:extLst>
                  <a:ext uri="{FF2B5EF4-FFF2-40B4-BE49-F238E27FC236}">
                    <a16:creationId xmlns:a16="http://schemas.microsoft.com/office/drawing/2014/main" id="{F7410B7A-F772-CE33-488F-3C0D08D6DCA0}"/>
                  </a:ext>
                </a:extLst>
              </p:cNvPr>
              <p:cNvSpPr/>
              <p:nvPr/>
            </p:nvSpPr>
            <p:spPr>
              <a:xfrm>
                <a:off x="1396181" y="4757342"/>
                <a:ext cx="137652" cy="14895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8AC66E84-FDDE-27C3-893D-7A97E6A5AB12}"/>
                  </a:ext>
                </a:extLst>
              </p:cNvPr>
              <p:cNvCxnSpPr>
                <a:cxnSpLocks/>
                <a:stCxn id="13" idx="6"/>
              </p:cNvCxnSpPr>
              <p:nvPr/>
            </p:nvCxnSpPr>
            <p:spPr>
              <a:xfrm flipV="1">
                <a:off x="1533833" y="2566219"/>
                <a:ext cx="9527457" cy="2265598"/>
              </a:xfrm>
              <a:prstGeom prst="line">
                <a:avLst/>
              </a:prstGeom>
              <a:ln w="25400">
                <a:solidFill>
                  <a:schemeClr val="tx1"/>
                </a:solidFill>
                <a:prstDash val="sysDot"/>
              </a:ln>
            </p:spPr>
            <p:style>
              <a:lnRef idx="2">
                <a:schemeClr val="accent1"/>
              </a:lnRef>
              <a:fillRef idx="0">
                <a:schemeClr val="accent1"/>
              </a:fillRef>
              <a:effectRef idx="1">
                <a:schemeClr val="accent1"/>
              </a:effectRef>
              <a:fontRef idx="minor">
                <a:schemeClr val="tx1"/>
              </a:fontRef>
            </p:style>
          </p:cxnSp>
        </p:grpSp>
        <p:cxnSp>
          <p:nvCxnSpPr>
            <p:cNvPr id="7" name="Straight Arrow Connector 6">
              <a:extLst>
                <a:ext uri="{FF2B5EF4-FFF2-40B4-BE49-F238E27FC236}">
                  <a16:creationId xmlns:a16="http://schemas.microsoft.com/office/drawing/2014/main" id="{CA709F13-1881-824B-7F4C-A459E0666154}"/>
                </a:ext>
              </a:extLst>
            </p:cNvPr>
            <p:cNvCxnSpPr>
              <a:cxnSpLocks/>
              <a:stCxn id="15" idx="84"/>
            </p:cNvCxnSpPr>
            <p:nvPr/>
          </p:nvCxnSpPr>
          <p:spPr>
            <a:xfrm>
              <a:off x="5235418" y="3722859"/>
              <a:ext cx="0" cy="1322360"/>
            </a:xfrm>
            <a:prstGeom prst="straightConnector1">
              <a:avLst/>
            </a:prstGeom>
            <a:ln w="34925">
              <a:solidFill>
                <a:schemeClr val="tx1"/>
              </a:solidFill>
              <a:headEnd type="triangle" w="lg" len="med"/>
              <a:tailEnd type="triangle" w="lg" len="med"/>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32E2F333-F63B-D60B-483B-D2D5F411E9D4}"/>
                </a:ext>
              </a:extLst>
            </p:cNvPr>
            <p:cNvSpPr txBox="1"/>
            <p:nvPr/>
          </p:nvSpPr>
          <p:spPr>
            <a:xfrm>
              <a:off x="5279103" y="4233659"/>
              <a:ext cx="501479" cy="461665"/>
            </a:xfrm>
            <a:prstGeom prst="rect">
              <a:avLst/>
            </a:prstGeom>
            <a:solidFill>
              <a:schemeClr val="bg1">
                <a:alpha val="15000"/>
              </a:schemeClr>
            </a:solidFill>
          </p:spPr>
          <p:txBody>
            <a:bodyPr wrap="square" rtlCol="0">
              <a:spAutoFit/>
            </a:bodyPr>
            <a:lstStyle/>
            <a:p>
              <a:r>
                <a:rPr lang="en-US" sz="2400" dirty="0" err="1"/>
                <a:t>h</a:t>
              </a:r>
              <a:r>
                <a:rPr lang="en-US" sz="2400" baseline="-25000" dirty="0" err="1"/>
                <a:t>c</a:t>
              </a:r>
              <a:endParaRPr lang="en-US" sz="2400" dirty="0"/>
            </a:p>
          </p:txBody>
        </p:sp>
        <p:sp>
          <p:nvSpPr>
            <p:cNvPr id="9" name="TextBox 8">
              <a:extLst>
                <a:ext uri="{FF2B5EF4-FFF2-40B4-BE49-F238E27FC236}">
                  <a16:creationId xmlns:a16="http://schemas.microsoft.com/office/drawing/2014/main" id="{41EDF355-400F-CB98-30D1-69131805AB82}"/>
                </a:ext>
              </a:extLst>
            </p:cNvPr>
            <p:cNvSpPr txBox="1"/>
            <p:nvPr/>
          </p:nvSpPr>
          <p:spPr>
            <a:xfrm>
              <a:off x="806334" y="3871174"/>
              <a:ext cx="1274980" cy="400110"/>
            </a:xfrm>
            <a:prstGeom prst="rect">
              <a:avLst/>
            </a:prstGeom>
            <a:noFill/>
          </p:spPr>
          <p:txBody>
            <a:bodyPr wrap="square" rtlCol="0">
              <a:spAutoFit/>
            </a:bodyPr>
            <a:lstStyle/>
            <a:p>
              <a:r>
                <a:rPr lang="en-US" sz="2000" dirty="0"/>
                <a:t>Receptor</a:t>
              </a:r>
            </a:p>
          </p:txBody>
        </p:sp>
        <p:cxnSp>
          <p:nvCxnSpPr>
            <p:cNvPr id="10" name="Straight Arrow Connector 9">
              <a:extLst>
                <a:ext uri="{FF2B5EF4-FFF2-40B4-BE49-F238E27FC236}">
                  <a16:creationId xmlns:a16="http://schemas.microsoft.com/office/drawing/2014/main" id="{A8DC8286-671B-9D8E-8135-E67456881662}"/>
                </a:ext>
              </a:extLst>
            </p:cNvPr>
            <p:cNvCxnSpPr/>
            <p:nvPr/>
          </p:nvCxnSpPr>
          <p:spPr>
            <a:xfrm>
              <a:off x="973017" y="4322093"/>
              <a:ext cx="279325" cy="259442"/>
            </a:xfrm>
            <a:prstGeom prst="straightConnector1">
              <a:avLst/>
            </a:prstGeom>
            <a:ln w="3492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DAE741E3-FCCE-78C8-CE30-1779CD0BCA0C}"/>
                </a:ext>
              </a:extLst>
            </p:cNvPr>
            <p:cNvSpPr txBox="1"/>
            <p:nvPr/>
          </p:nvSpPr>
          <p:spPr>
            <a:xfrm>
              <a:off x="5739513" y="2914155"/>
              <a:ext cx="1511674" cy="400110"/>
            </a:xfrm>
            <a:prstGeom prst="rect">
              <a:avLst/>
            </a:prstGeom>
            <a:noFill/>
          </p:spPr>
          <p:txBody>
            <a:bodyPr wrap="square" rtlCol="0">
              <a:spAutoFit/>
            </a:bodyPr>
            <a:lstStyle/>
            <a:p>
              <a:r>
                <a:rPr lang="en-US" sz="2000" dirty="0"/>
                <a:t>10°  slope</a:t>
              </a:r>
            </a:p>
          </p:txBody>
        </p:sp>
        <p:cxnSp>
          <p:nvCxnSpPr>
            <p:cNvPr id="12" name="Straight Arrow Connector 11">
              <a:extLst>
                <a:ext uri="{FF2B5EF4-FFF2-40B4-BE49-F238E27FC236}">
                  <a16:creationId xmlns:a16="http://schemas.microsoft.com/office/drawing/2014/main" id="{150269AF-2D1F-8FA3-8876-000A988B7A82}"/>
                </a:ext>
              </a:extLst>
            </p:cNvPr>
            <p:cNvCxnSpPr/>
            <p:nvPr/>
          </p:nvCxnSpPr>
          <p:spPr>
            <a:xfrm>
              <a:off x="6216025" y="3353312"/>
              <a:ext cx="279325" cy="259442"/>
            </a:xfrm>
            <a:prstGeom prst="straightConnector1">
              <a:avLst/>
            </a:prstGeom>
            <a:ln w="34925">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17" name="Title 4">
            <a:extLst>
              <a:ext uri="{FF2B5EF4-FFF2-40B4-BE49-F238E27FC236}">
                <a16:creationId xmlns:a16="http://schemas.microsoft.com/office/drawing/2014/main" id="{BDEA4BE8-69C3-8698-37FE-9976DFCB2C1E}"/>
              </a:ext>
            </a:extLst>
          </p:cNvPr>
          <p:cNvSpPr txBox="1">
            <a:spLocks/>
          </p:cNvSpPr>
          <p:nvPr/>
        </p:nvSpPr>
        <p:spPr>
          <a:xfrm>
            <a:off x="1219200" y="304800"/>
            <a:ext cx="7467600" cy="623888"/>
          </a:xfrm>
          <a:prstGeom prst="rect">
            <a:avLst/>
          </a:prstGeom>
        </p:spPr>
        <p:txBody>
          <a:bodyPr/>
          <a:lst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endParaRPr lang="en-US" sz="3200" dirty="0">
              <a:latin typeface="Times New Roman" panose="02020603050405020304" pitchFamily="18" charset="0"/>
              <a:cs typeface="Times New Roman" panose="02020603050405020304" pitchFamily="18" charset="0"/>
            </a:endParaRPr>
          </a:p>
        </p:txBody>
      </p:sp>
      <p:sp>
        <p:nvSpPr>
          <p:cNvPr id="18" name="Title 4">
            <a:extLst>
              <a:ext uri="{FF2B5EF4-FFF2-40B4-BE49-F238E27FC236}">
                <a16:creationId xmlns:a16="http://schemas.microsoft.com/office/drawing/2014/main" id="{F30D83B9-E112-BD4A-35CF-B1AAE0CA22A7}"/>
              </a:ext>
            </a:extLst>
          </p:cNvPr>
          <p:cNvSpPr txBox="1">
            <a:spLocks/>
          </p:cNvSpPr>
          <p:nvPr/>
        </p:nvSpPr>
        <p:spPr>
          <a:xfrm>
            <a:off x="1219200" y="739819"/>
            <a:ext cx="7467600" cy="623888"/>
          </a:xfrm>
          <a:prstGeom prst="rect">
            <a:avLst/>
          </a:prstGeom>
        </p:spPr>
        <p:txBody>
          <a:bodyPr/>
          <a:lst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sz="3200" dirty="0">
                <a:latin typeface="Times New Roman" panose="02020603050405020304" pitchFamily="18" charset="0"/>
                <a:cs typeface="Times New Roman" panose="02020603050405020304" pitchFamily="18" charset="0"/>
              </a:rPr>
              <a:t>Estimation of hill-height scale</a:t>
            </a:r>
          </a:p>
        </p:txBody>
      </p:sp>
      <p:sp>
        <p:nvSpPr>
          <p:cNvPr id="20" name="TextBox 19">
            <a:extLst>
              <a:ext uri="{FF2B5EF4-FFF2-40B4-BE49-F238E27FC236}">
                <a16:creationId xmlns:a16="http://schemas.microsoft.com/office/drawing/2014/main" id="{CD530ECD-22D9-4F74-0CB4-00FCA1A021FA}"/>
              </a:ext>
            </a:extLst>
          </p:cNvPr>
          <p:cNvSpPr txBox="1"/>
          <p:nvPr/>
        </p:nvSpPr>
        <p:spPr>
          <a:xfrm>
            <a:off x="2105476" y="5149986"/>
            <a:ext cx="6040628" cy="707886"/>
          </a:xfrm>
          <a:prstGeom prst="rect">
            <a:avLst/>
          </a:prstGeom>
          <a:noFill/>
        </p:spPr>
        <p:txBody>
          <a:bodyPr wrap="none" rtlCol="0">
            <a:spAutoFit/>
          </a:bodyPr>
          <a:lstStyle/>
          <a:p>
            <a:r>
              <a:rPr lang="en-US" sz="2000" dirty="0"/>
              <a:t>AERMAP estimates hill-height scale in all directions</a:t>
            </a:r>
          </a:p>
          <a:p>
            <a:r>
              <a:rPr lang="en-US" sz="2000" dirty="0"/>
              <a:t>(every ten degrees azimuth) for each receptor </a:t>
            </a:r>
          </a:p>
        </p:txBody>
      </p:sp>
    </p:spTree>
    <p:extLst>
      <p:ext uri="{BB962C8B-B14F-4D97-AF65-F5344CB8AC3E}">
        <p14:creationId xmlns:p14="http://schemas.microsoft.com/office/powerpoint/2010/main" val="28566236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22F390D-65B1-4507-B4F6-D9394F2F07E2}"/>
              </a:ext>
            </a:extLst>
          </p:cNvPr>
          <p:cNvSpPr>
            <a:spLocks noGrp="1"/>
          </p:cNvSpPr>
          <p:nvPr>
            <p:ph type="title"/>
          </p:nvPr>
        </p:nvSpPr>
        <p:spPr/>
        <p:txBody>
          <a:bodyPr/>
          <a:lstStyle/>
          <a:p>
            <a:pPr eaLnBrk="1" hangingPunct="1">
              <a:defRPr/>
            </a:pPr>
            <a:r>
              <a:rPr lang="en-US" sz="3200" dirty="0">
                <a:latin typeface="Times New Roman" panose="02020603050405020304" pitchFamily="18" charset="0"/>
                <a:cs typeface="Times New Roman" panose="02020603050405020304" pitchFamily="18" charset="0"/>
              </a:rPr>
              <a:t>Building Influences/Downwash</a:t>
            </a:r>
          </a:p>
        </p:txBody>
      </p:sp>
      <p:sp>
        <p:nvSpPr>
          <p:cNvPr id="100355" name="Content Placeholder 6" descr="Buildings are obvious obstacles to air flow and influence dispersion in the vicinity of an emission source. Pressure gradients induced by the separation of airflow as the wind impinges on the building result in upwash over the building and downwash on the lee side of the building, creating a cavity of recirculation into which the plume is entrained. This recirculation cavity is referred to as the “cavity” or “near-wake” region.">
            <a:extLst>
              <a:ext uri="{FF2B5EF4-FFF2-40B4-BE49-F238E27FC236}">
                <a16:creationId xmlns:a16="http://schemas.microsoft.com/office/drawing/2014/main" id="{8CD55FBE-B513-4991-A51C-A1903F1705E4}"/>
              </a:ext>
            </a:extLst>
          </p:cNvPr>
          <p:cNvSpPr>
            <a:spLocks noGrp="1"/>
          </p:cNvSpPr>
          <p:nvPr>
            <p:ph sz="half" idx="1"/>
          </p:nvPr>
        </p:nvSpPr>
        <p:spPr>
          <a:xfrm>
            <a:off x="1447800" y="1066800"/>
            <a:ext cx="7239000" cy="5105400"/>
          </a:xfrm>
        </p:spPr>
        <p:txBody>
          <a:bodyPr/>
          <a:lstStyle/>
          <a:p>
            <a:pPr lvl="1" eaLnBrk="1" hangingPunct="1"/>
            <a:endParaRPr lang="en-US" altLang="en-US" sz="2000" dirty="0">
              <a:latin typeface="Symbol" panose="05050102010706020507" pitchFamily="18" charset="2"/>
            </a:endParaRPr>
          </a:p>
          <a:p>
            <a:pPr lvl="1" eaLnBrk="1" hangingPunct="1"/>
            <a:endParaRPr lang="en-US" altLang="en-US" sz="2000" dirty="0"/>
          </a:p>
          <a:p>
            <a:pPr lvl="1" eaLnBrk="1" hangingPunct="1"/>
            <a:endParaRPr lang="en-US" altLang="en-US" sz="2000" dirty="0"/>
          </a:p>
          <a:p>
            <a:pPr lvl="1" eaLnBrk="1" hangingPunct="1"/>
            <a:endParaRPr lang="en-US" altLang="en-US" sz="2000" dirty="0"/>
          </a:p>
          <a:p>
            <a:pPr lvl="1" eaLnBrk="1" hangingPunct="1"/>
            <a:endParaRPr lang="en-US" altLang="en-US" sz="2000" dirty="0"/>
          </a:p>
          <a:p>
            <a:pPr eaLnBrk="1" hangingPunct="1">
              <a:buFont typeface="Wingdings" pitchFamily="2" charset="2"/>
              <a:buNone/>
            </a:pPr>
            <a:endParaRPr lang="en-US" altLang="en-US" sz="2000" dirty="0"/>
          </a:p>
        </p:txBody>
      </p:sp>
      <p:grpSp>
        <p:nvGrpSpPr>
          <p:cNvPr id="100357" name="Group 17">
            <a:extLst>
              <a:ext uri="{FF2B5EF4-FFF2-40B4-BE49-F238E27FC236}">
                <a16:creationId xmlns:a16="http://schemas.microsoft.com/office/drawing/2014/main" id="{828EC920-2660-4855-BD9F-914561C4C0C7}"/>
              </a:ext>
              <a:ext uri="{C183D7F6-B498-43B3-948B-1728B52AA6E4}">
                <adec:decorative xmlns:adec="http://schemas.microsoft.com/office/drawing/2017/decorative" val="1"/>
              </a:ext>
            </a:extLst>
          </p:cNvPr>
          <p:cNvGrpSpPr>
            <a:grpSpLocks/>
          </p:cNvGrpSpPr>
          <p:nvPr/>
        </p:nvGrpSpPr>
        <p:grpSpPr bwMode="auto">
          <a:xfrm>
            <a:off x="2057400" y="3767138"/>
            <a:ext cx="6019800" cy="1973262"/>
            <a:chOff x="672" y="1371"/>
            <a:chExt cx="4896" cy="1605"/>
          </a:xfrm>
        </p:grpSpPr>
        <p:sp>
          <p:nvSpPr>
            <p:cNvPr id="100368" name="Line 4">
              <a:extLst>
                <a:ext uri="{FF2B5EF4-FFF2-40B4-BE49-F238E27FC236}">
                  <a16:creationId xmlns:a16="http://schemas.microsoft.com/office/drawing/2014/main" id="{8A76AB3C-DE6A-461F-9F43-5FE5D6D7088A}"/>
                </a:ext>
              </a:extLst>
            </p:cNvPr>
            <p:cNvSpPr>
              <a:spLocks noChangeShapeType="1"/>
            </p:cNvSpPr>
            <p:nvPr/>
          </p:nvSpPr>
          <p:spPr bwMode="auto">
            <a:xfrm>
              <a:off x="770" y="2976"/>
              <a:ext cx="4407" cy="0"/>
            </a:xfrm>
            <a:prstGeom prst="line">
              <a:avLst/>
            </a:prstGeom>
            <a:noFill/>
            <a:ln w="50800">
              <a:solidFill>
                <a:srgbClr val="996633"/>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9" name="Rectangle 5">
              <a:extLst>
                <a:ext uri="{FF2B5EF4-FFF2-40B4-BE49-F238E27FC236}">
                  <a16:creationId xmlns:a16="http://schemas.microsoft.com/office/drawing/2014/main" id="{E9B9C72B-EC21-47BF-BF67-23238864814C}"/>
                </a:ext>
              </a:extLst>
            </p:cNvPr>
            <p:cNvSpPr>
              <a:spLocks noChangeArrowheads="1"/>
            </p:cNvSpPr>
            <p:nvPr/>
          </p:nvSpPr>
          <p:spPr bwMode="auto">
            <a:xfrm>
              <a:off x="1553" y="2045"/>
              <a:ext cx="98" cy="376"/>
            </a:xfrm>
            <a:prstGeom prst="rect">
              <a:avLst/>
            </a:prstGeom>
            <a:gradFill rotWithShape="0">
              <a:gsLst>
                <a:gs pos="0">
                  <a:schemeClr val="accent1">
                    <a:gamma/>
                    <a:shade val="46275"/>
                    <a:invGamma/>
                  </a:schemeClr>
                </a:gs>
                <a:gs pos="100000">
                  <a:schemeClr val="accent1"/>
                </a:gs>
              </a:gsLst>
              <a:lin ang="5400000" scaled="1"/>
            </a:gradFill>
            <a:ln w="9525">
              <a:solidFill>
                <a:schemeClr val="tx1"/>
              </a:solidFill>
              <a:miter lim="800000"/>
              <a:headEnd/>
              <a:tailEnd/>
            </a:ln>
            <a:effectLst/>
          </p:spPr>
          <p:txBody>
            <a:bodyPr wrap="none" anchor="ctr"/>
            <a:lstStyle/>
            <a:p>
              <a:pPr eaLnBrk="1" hangingPunct="1">
                <a:defRPr/>
              </a:pPr>
              <a:endParaRPr lang="en-US">
                <a:latin typeface="Arial" charset="0"/>
                <a:cs typeface="+mn-cs"/>
              </a:endParaRPr>
            </a:p>
          </p:txBody>
        </p:sp>
        <p:sp>
          <p:nvSpPr>
            <p:cNvPr id="100370" name="Rectangle 6">
              <a:extLst>
                <a:ext uri="{FF2B5EF4-FFF2-40B4-BE49-F238E27FC236}">
                  <a16:creationId xmlns:a16="http://schemas.microsoft.com/office/drawing/2014/main" id="{76EA4E7E-962B-4EC6-86B4-E40959173778}"/>
                </a:ext>
              </a:extLst>
            </p:cNvPr>
            <p:cNvSpPr>
              <a:spLocks noChangeArrowheads="1"/>
            </p:cNvSpPr>
            <p:nvPr/>
          </p:nvSpPr>
          <p:spPr bwMode="auto">
            <a:xfrm>
              <a:off x="1112" y="2421"/>
              <a:ext cx="637" cy="540"/>
            </a:xfrm>
            <a:prstGeom prst="rect">
              <a:avLst/>
            </a:prstGeom>
            <a:solidFill>
              <a:schemeClr val="bg2"/>
            </a:solidFill>
            <a:ln w="9525">
              <a:solidFill>
                <a:srgbClr val="91813D"/>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100371" name="Freeform 8">
              <a:extLst>
                <a:ext uri="{FF2B5EF4-FFF2-40B4-BE49-F238E27FC236}">
                  <a16:creationId xmlns:a16="http://schemas.microsoft.com/office/drawing/2014/main" id="{CCF1C84F-0DAC-43CB-8830-E6655B0978BD}"/>
                </a:ext>
              </a:extLst>
            </p:cNvPr>
            <p:cNvSpPr>
              <a:spLocks/>
            </p:cNvSpPr>
            <p:nvPr/>
          </p:nvSpPr>
          <p:spPr bwMode="auto">
            <a:xfrm>
              <a:off x="1516" y="1371"/>
              <a:ext cx="3042" cy="1404"/>
            </a:xfrm>
            <a:custGeom>
              <a:avLst/>
              <a:gdLst>
                <a:gd name="T0" fmla="*/ 0 w 10000"/>
                <a:gd name="T1" fmla="*/ 0 h 10179"/>
                <a:gd name="T2" fmla="*/ 0 w 10000"/>
                <a:gd name="T3" fmla="*/ 0 h 10179"/>
                <a:gd name="T4" fmla="*/ 0 w 10000"/>
                <a:gd name="T5" fmla="*/ 0 h 10179"/>
                <a:gd name="T6" fmla="*/ 0 w 10000"/>
                <a:gd name="T7" fmla="*/ 0 h 10179"/>
                <a:gd name="T8" fmla="*/ 0 w 10000"/>
                <a:gd name="T9" fmla="*/ 0 h 10179"/>
                <a:gd name="T10" fmla="*/ 0 w 10000"/>
                <a:gd name="T11" fmla="*/ 0 h 10179"/>
                <a:gd name="T12" fmla="*/ 0 w 10000"/>
                <a:gd name="T13" fmla="*/ 0 h 10179"/>
                <a:gd name="T14" fmla="*/ 0 w 10000"/>
                <a:gd name="T15" fmla="*/ 0 h 10179"/>
                <a:gd name="T16" fmla="*/ 0 w 10000"/>
                <a:gd name="T17" fmla="*/ 0 h 10179"/>
                <a:gd name="T18" fmla="*/ 0 w 10000"/>
                <a:gd name="T19" fmla="*/ 0 h 10179"/>
                <a:gd name="T20" fmla="*/ 0 w 10000"/>
                <a:gd name="T21" fmla="*/ 0 h 10179"/>
                <a:gd name="T22" fmla="*/ 0 w 10000"/>
                <a:gd name="T23" fmla="*/ 0 h 10179"/>
                <a:gd name="T24" fmla="*/ 0 w 10000"/>
                <a:gd name="T25" fmla="*/ 0 h 10179"/>
                <a:gd name="T26" fmla="*/ 0 w 10000"/>
                <a:gd name="T27" fmla="*/ 0 h 10179"/>
                <a:gd name="T28" fmla="*/ 0 w 10000"/>
                <a:gd name="T29" fmla="*/ 0 h 10179"/>
                <a:gd name="T30" fmla="*/ 0 w 10000"/>
                <a:gd name="T31" fmla="*/ 0 h 10179"/>
                <a:gd name="T32" fmla="*/ 0 w 10000"/>
                <a:gd name="T33" fmla="*/ 0 h 10179"/>
                <a:gd name="T34" fmla="*/ 0 w 10000"/>
                <a:gd name="T35" fmla="*/ 0 h 10179"/>
                <a:gd name="T36" fmla="*/ 0 w 10000"/>
                <a:gd name="T37" fmla="*/ 0 h 10179"/>
                <a:gd name="T38" fmla="*/ 0 w 10000"/>
                <a:gd name="T39" fmla="*/ 0 h 10179"/>
                <a:gd name="T40" fmla="*/ 0 w 10000"/>
                <a:gd name="T41" fmla="*/ 0 h 10179"/>
                <a:gd name="T42" fmla="*/ 0 w 10000"/>
                <a:gd name="T43" fmla="*/ 0 h 10179"/>
                <a:gd name="T44" fmla="*/ 0 w 10000"/>
                <a:gd name="T45" fmla="*/ 0 h 10179"/>
                <a:gd name="T46" fmla="*/ 0 w 10000"/>
                <a:gd name="T47" fmla="*/ 0 h 10179"/>
                <a:gd name="T48" fmla="*/ 0 w 10000"/>
                <a:gd name="T49" fmla="*/ 0 h 10179"/>
                <a:gd name="T50" fmla="*/ 0 w 10000"/>
                <a:gd name="T51" fmla="*/ 0 h 10179"/>
                <a:gd name="T52" fmla="*/ 0 w 10000"/>
                <a:gd name="T53" fmla="*/ 0 h 10179"/>
                <a:gd name="T54" fmla="*/ 0 w 10000"/>
                <a:gd name="T55" fmla="*/ 0 h 10179"/>
                <a:gd name="T56" fmla="*/ 0 w 10000"/>
                <a:gd name="T57" fmla="*/ 0 h 10179"/>
                <a:gd name="T58" fmla="*/ 0 w 10000"/>
                <a:gd name="T59" fmla="*/ 0 h 10179"/>
                <a:gd name="T60" fmla="*/ 0 w 10000"/>
                <a:gd name="T61" fmla="*/ 0 h 10179"/>
                <a:gd name="T62" fmla="*/ 0 w 10000"/>
                <a:gd name="T63" fmla="*/ 0 h 10179"/>
                <a:gd name="T64" fmla="*/ 0 w 10000"/>
                <a:gd name="T65" fmla="*/ 0 h 10179"/>
                <a:gd name="T66" fmla="*/ 0 w 10000"/>
                <a:gd name="T67" fmla="*/ 0 h 10179"/>
                <a:gd name="T68" fmla="*/ 0 w 10000"/>
                <a:gd name="T69" fmla="*/ 0 h 10179"/>
                <a:gd name="T70" fmla="*/ 0 w 10000"/>
                <a:gd name="T71" fmla="*/ 0 h 10179"/>
                <a:gd name="T72" fmla="*/ 0 w 10000"/>
                <a:gd name="T73" fmla="*/ 0 h 10179"/>
                <a:gd name="T74" fmla="*/ 0 w 10000"/>
                <a:gd name="T75" fmla="*/ 0 h 10179"/>
                <a:gd name="T76" fmla="*/ 0 w 10000"/>
                <a:gd name="T77" fmla="*/ 0 h 10179"/>
                <a:gd name="T78" fmla="*/ 0 w 10000"/>
                <a:gd name="T79" fmla="*/ 0 h 10179"/>
                <a:gd name="T80" fmla="*/ 0 w 10000"/>
                <a:gd name="T81" fmla="*/ 0 h 10179"/>
                <a:gd name="T82" fmla="*/ 0 w 10000"/>
                <a:gd name="T83" fmla="*/ 0 h 10179"/>
                <a:gd name="T84" fmla="*/ 0 w 10000"/>
                <a:gd name="T85" fmla="*/ 0 h 10179"/>
                <a:gd name="T86" fmla="*/ 0 w 10000"/>
                <a:gd name="T87" fmla="*/ 0 h 10179"/>
                <a:gd name="T88" fmla="*/ 0 w 10000"/>
                <a:gd name="T89" fmla="*/ 0 h 10179"/>
                <a:gd name="T90" fmla="*/ 0 w 10000"/>
                <a:gd name="T91" fmla="*/ 0 h 10179"/>
                <a:gd name="T92" fmla="*/ 0 w 10000"/>
                <a:gd name="T93" fmla="*/ 0 h 10179"/>
                <a:gd name="T94" fmla="*/ 0 w 10000"/>
                <a:gd name="T95" fmla="*/ 0 h 10179"/>
                <a:gd name="T96" fmla="*/ 0 w 10000"/>
                <a:gd name="T97" fmla="*/ 0 h 10179"/>
                <a:gd name="T98" fmla="*/ 0 w 10000"/>
                <a:gd name="T99" fmla="*/ 0 h 10179"/>
                <a:gd name="T100" fmla="*/ 0 w 10000"/>
                <a:gd name="T101" fmla="*/ 0 h 10179"/>
                <a:gd name="T102" fmla="*/ 0 w 10000"/>
                <a:gd name="T103" fmla="*/ 0 h 10179"/>
                <a:gd name="T104" fmla="*/ 0 w 10000"/>
                <a:gd name="T105" fmla="*/ 0 h 10179"/>
                <a:gd name="T106" fmla="*/ 0 w 10000"/>
                <a:gd name="T107" fmla="*/ 0 h 10179"/>
                <a:gd name="T108" fmla="*/ 0 w 10000"/>
                <a:gd name="T109" fmla="*/ 0 h 10179"/>
                <a:gd name="T110" fmla="*/ 0 w 10000"/>
                <a:gd name="T111" fmla="*/ 0 h 10179"/>
                <a:gd name="T112" fmla="*/ 0 w 10000"/>
                <a:gd name="T113" fmla="*/ 0 h 10179"/>
                <a:gd name="T114" fmla="*/ 0 w 10000"/>
                <a:gd name="T115" fmla="*/ 0 h 10179"/>
                <a:gd name="T116" fmla="*/ 0 w 10000"/>
                <a:gd name="T117" fmla="*/ 0 h 10179"/>
                <a:gd name="T118" fmla="*/ 0 w 10000"/>
                <a:gd name="T119" fmla="*/ 0 h 10179"/>
                <a:gd name="T120" fmla="*/ 0 w 10000"/>
                <a:gd name="T121" fmla="*/ 0 h 1017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0000"/>
                <a:gd name="T184" fmla="*/ 0 h 10179"/>
                <a:gd name="T185" fmla="*/ 10000 w 10000"/>
                <a:gd name="T186" fmla="*/ 10179 h 1017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0000" h="10179">
                  <a:moveTo>
                    <a:pt x="379" y="4870"/>
                  </a:moveTo>
                  <a:cubicBezTo>
                    <a:pt x="627" y="5057"/>
                    <a:pt x="476" y="4976"/>
                    <a:pt x="831" y="5049"/>
                  </a:cubicBezTo>
                  <a:cubicBezTo>
                    <a:pt x="982" y="5587"/>
                    <a:pt x="774" y="5432"/>
                    <a:pt x="1130" y="5538"/>
                  </a:cubicBezTo>
                  <a:cubicBezTo>
                    <a:pt x="1230" y="5611"/>
                    <a:pt x="1227" y="5790"/>
                    <a:pt x="1331" y="5839"/>
                  </a:cubicBezTo>
                  <a:cubicBezTo>
                    <a:pt x="1393" y="6052"/>
                    <a:pt x="1293" y="6683"/>
                    <a:pt x="1333" y="7006"/>
                  </a:cubicBezTo>
                  <a:cubicBezTo>
                    <a:pt x="1373" y="7329"/>
                    <a:pt x="1472" y="7554"/>
                    <a:pt x="1574" y="7777"/>
                  </a:cubicBezTo>
                  <a:cubicBezTo>
                    <a:pt x="1671" y="7826"/>
                    <a:pt x="1980" y="8127"/>
                    <a:pt x="2117" y="8159"/>
                  </a:cubicBezTo>
                  <a:cubicBezTo>
                    <a:pt x="2318" y="8216"/>
                    <a:pt x="2389" y="8491"/>
                    <a:pt x="2590" y="8507"/>
                  </a:cubicBezTo>
                  <a:cubicBezTo>
                    <a:pt x="2757" y="8597"/>
                    <a:pt x="2973" y="9036"/>
                    <a:pt x="3137" y="9134"/>
                  </a:cubicBezTo>
                  <a:cubicBezTo>
                    <a:pt x="3171" y="9362"/>
                    <a:pt x="3350" y="9342"/>
                    <a:pt x="3407" y="9545"/>
                  </a:cubicBezTo>
                  <a:cubicBezTo>
                    <a:pt x="3464" y="10001"/>
                    <a:pt x="3834" y="9788"/>
                    <a:pt x="3995" y="9927"/>
                  </a:cubicBezTo>
                  <a:cubicBezTo>
                    <a:pt x="4065" y="10179"/>
                    <a:pt x="4328" y="9674"/>
                    <a:pt x="4452" y="9739"/>
                  </a:cubicBezTo>
                  <a:cubicBezTo>
                    <a:pt x="4469" y="9796"/>
                    <a:pt x="4611" y="9187"/>
                    <a:pt x="4642" y="9203"/>
                  </a:cubicBezTo>
                  <a:cubicBezTo>
                    <a:pt x="4796" y="9293"/>
                    <a:pt x="5042" y="8559"/>
                    <a:pt x="5193" y="8584"/>
                  </a:cubicBezTo>
                  <a:cubicBezTo>
                    <a:pt x="5414" y="8746"/>
                    <a:pt x="5159" y="8575"/>
                    <a:pt x="5669" y="8706"/>
                  </a:cubicBezTo>
                  <a:cubicBezTo>
                    <a:pt x="5743" y="8722"/>
                    <a:pt x="5826" y="8836"/>
                    <a:pt x="5897" y="8885"/>
                  </a:cubicBezTo>
                  <a:cubicBezTo>
                    <a:pt x="6021" y="9088"/>
                    <a:pt x="6084" y="9080"/>
                    <a:pt x="6245" y="9129"/>
                  </a:cubicBezTo>
                  <a:cubicBezTo>
                    <a:pt x="6426" y="9414"/>
                    <a:pt x="6648" y="9463"/>
                    <a:pt x="6849" y="9618"/>
                  </a:cubicBezTo>
                  <a:cubicBezTo>
                    <a:pt x="7435" y="9561"/>
                    <a:pt x="8019" y="9447"/>
                    <a:pt x="8605" y="9561"/>
                  </a:cubicBezTo>
                  <a:cubicBezTo>
                    <a:pt x="8629" y="9618"/>
                    <a:pt x="8646" y="9732"/>
                    <a:pt x="8679" y="9740"/>
                  </a:cubicBezTo>
                  <a:cubicBezTo>
                    <a:pt x="8937" y="9805"/>
                    <a:pt x="9199" y="9650"/>
                    <a:pt x="9457" y="9618"/>
                  </a:cubicBezTo>
                  <a:cubicBezTo>
                    <a:pt x="9514" y="9512"/>
                    <a:pt x="9591" y="9406"/>
                    <a:pt x="9631" y="9251"/>
                  </a:cubicBezTo>
                  <a:cubicBezTo>
                    <a:pt x="9772" y="8738"/>
                    <a:pt x="9524" y="9430"/>
                    <a:pt x="9708" y="8885"/>
                  </a:cubicBezTo>
                  <a:cubicBezTo>
                    <a:pt x="9775" y="8689"/>
                    <a:pt x="9822" y="8584"/>
                    <a:pt x="9859" y="8339"/>
                  </a:cubicBezTo>
                  <a:cubicBezTo>
                    <a:pt x="9782" y="7647"/>
                    <a:pt x="10000" y="6670"/>
                    <a:pt x="9631" y="6393"/>
                  </a:cubicBezTo>
                  <a:cubicBezTo>
                    <a:pt x="9692" y="6108"/>
                    <a:pt x="9765" y="6067"/>
                    <a:pt x="9809" y="5782"/>
                  </a:cubicBezTo>
                  <a:cubicBezTo>
                    <a:pt x="9765" y="5465"/>
                    <a:pt x="9785" y="5359"/>
                    <a:pt x="9682" y="5106"/>
                  </a:cubicBezTo>
                  <a:cubicBezTo>
                    <a:pt x="9715" y="4886"/>
                    <a:pt x="9779" y="4821"/>
                    <a:pt x="9832" y="4626"/>
                  </a:cubicBezTo>
                  <a:cubicBezTo>
                    <a:pt x="9799" y="4194"/>
                    <a:pt x="9772" y="3624"/>
                    <a:pt x="9581" y="3461"/>
                  </a:cubicBezTo>
                  <a:cubicBezTo>
                    <a:pt x="9517" y="3233"/>
                    <a:pt x="9467" y="3274"/>
                    <a:pt x="9383" y="3103"/>
                  </a:cubicBezTo>
                  <a:cubicBezTo>
                    <a:pt x="9128" y="2582"/>
                    <a:pt x="9021" y="2688"/>
                    <a:pt x="8706" y="2492"/>
                  </a:cubicBezTo>
                  <a:cubicBezTo>
                    <a:pt x="8622" y="2443"/>
                    <a:pt x="8562" y="2313"/>
                    <a:pt x="8478" y="2248"/>
                  </a:cubicBezTo>
                  <a:cubicBezTo>
                    <a:pt x="8404" y="2126"/>
                    <a:pt x="8327" y="2004"/>
                    <a:pt x="8253" y="1882"/>
                  </a:cubicBezTo>
                  <a:cubicBezTo>
                    <a:pt x="8227" y="1841"/>
                    <a:pt x="8176" y="1759"/>
                    <a:pt x="8176" y="1759"/>
                  </a:cubicBezTo>
                  <a:cubicBezTo>
                    <a:pt x="8059" y="1776"/>
                    <a:pt x="7942" y="1776"/>
                    <a:pt x="7828" y="1816"/>
                  </a:cubicBezTo>
                  <a:cubicBezTo>
                    <a:pt x="7774" y="1833"/>
                    <a:pt x="7677" y="1939"/>
                    <a:pt x="7677" y="1939"/>
                  </a:cubicBezTo>
                  <a:cubicBezTo>
                    <a:pt x="7231" y="1873"/>
                    <a:pt x="7375" y="2069"/>
                    <a:pt x="7174" y="1580"/>
                  </a:cubicBezTo>
                  <a:cubicBezTo>
                    <a:pt x="7117" y="1442"/>
                    <a:pt x="6949" y="1336"/>
                    <a:pt x="6949" y="1336"/>
                  </a:cubicBezTo>
                  <a:cubicBezTo>
                    <a:pt x="6748" y="359"/>
                    <a:pt x="6175" y="627"/>
                    <a:pt x="5820" y="603"/>
                  </a:cubicBezTo>
                  <a:cubicBezTo>
                    <a:pt x="5525" y="448"/>
                    <a:pt x="5840" y="668"/>
                    <a:pt x="5619" y="359"/>
                  </a:cubicBezTo>
                  <a:cubicBezTo>
                    <a:pt x="5551" y="261"/>
                    <a:pt x="5421" y="220"/>
                    <a:pt x="5344" y="180"/>
                  </a:cubicBezTo>
                  <a:cubicBezTo>
                    <a:pt x="5236" y="0"/>
                    <a:pt x="5097" y="483"/>
                    <a:pt x="4953" y="377"/>
                  </a:cubicBezTo>
                  <a:cubicBezTo>
                    <a:pt x="4902" y="385"/>
                    <a:pt x="4540" y="56"/>
                    <a:pt x="4420" y="186"/>
                  </a:cubicBezTo>
                  <a:cubicBezTo>
                    <a:pt x="4135" y="488"/>
                    <a:pt x="4442" y="287"/>
                    <a:pt x="4184" y="490"/>
                  </a:cubicBezTo>
                  <a:cubicBezTo>
                    <a:pt x="4040" y="841"/>
                    <a:pt x="4023" y="375"/>
                    <a:pt x="3788" y="416"/>
                  </a:cubicBezTo>
                  <a:cubicBezTo>
                    <a:pt x="3755" y="538"/>
                    <a:pt x="3721" y="660"/>
                    <a:pt x="3688" y="782"/>
                  </a:cubicBezTo>
                  <a:cubicBezTo>
                    <a:pt x="3674" y="839"/>
                    <a:pt x="3684" y="921"/>
                    <a:pt x="3664" y="969"/>
                  </a:cubicBezTo>
                  <a:cubicBezTo>
                    <a:pt x="3564" y="1214"/>
                    <a:pt x="3527" y="1206"/>
                    <a:pt x="3413" y="1271"/>
                  </a:cubicBezTo>
                  <a:cubicBezTo>
                    <a:pt x="2990" y="1198"/>
                    <a:pt x="3191" y="1246"/>
                    <a:pt x="2937" y="1026"/>
                  </a:cubicBezTo>
                  <a:cubicBezTo>
                    <a:pt x="2863" y="1051"/>
                    <a:pt x="2786" y="1051"/>
                    <a:pt x="2712" y="1092"/>
                  </a:cubicBezTo>
                  <a:cubicBezTo>
                    <a:pt x="2451" y="1230"/>
                    <a:pt x="2692" y="1157"/>
                    <a:pt x="2511" y="1336"/>
                  </a:cubicBezTo>
                  <a:cubicBezTo>
                    <a:pt x="2394" y="1450"/>
                    <a:pt x="2310" y="1466"/>
                    <a:pt x="2186" y="1515"/>
                  </a:cubicBezTo>
                  <a:cubicBezTo>
                    <a:pt x="2058" y="1719"/>
                    <a:pt x="2082" y="1906"/>
                    <a:pt x="2008" y="2183"/>
                  </a:cubicBezTo>
                  <a:cubicBezTo>
                    <a:pt x="1864" y="2712"/>
                    <a:pt x="1301" y="2598"/>
                    <a:pt x="1157" y="2614"/>
                  </a:cubicBezTo>
                  <a:cubicBezTo>
                    <a:pt x="1106" y="2655"/>
                    <a:pt x="1056" y="2696"/>
                    <a:pt x="1006" y="2737"/>
                  </a:cubicBezTo>
                  <a:cubicBezTo>
                    <a:pt x="949" y="2785"/>
                    <a:pt x="855" y="2981"/>
                    <a:pt x="855" y="2981"/>
                  </a:cubicBezTo>
                  <a:cubicBezTo>
                    <a:pt x="798" y="3429"/>
                    <a:pt x="590" y="3160"/>
                    <a:pt x="429" y="3282"/>
                  </a:cubicBezTo>
                  <a:cubicBezTo>
                    <a:pt x="231" y="3624"/>
                    <a:pt x="322" y="3526"/>
                    <a:pt x="178" y="3649"/>
                  </a:cubicBezTo>
                  <a:cubicBezTo>
                    <a:pt x="144" y="3771"/>
                    <a:pt x="111" y="3893"/>
                    <a:pt x="77" y="4015"/>
                  </a:cubicBezTo>
                  <a:cubicBezTo>
                    <a:pt x="60" y="4072"/>
                    <a:pt x="27" y="4194"/>
                    <a:pt x="27" y="4194"/>
                  </a:cubicBezTo>
                  <a:cubicBezTo>
                    <a:pt x="44" y="4585"/>
                    <a:pt x="0" y="4935"/>
                    <a:pt x="154" y="5106"/>
                  </a:cubicBezTo>
                </a:path>
              </a:pathLst>
            </a:custGeom>
            <a:solidFill>
              <a:srgbClr val="C0C0C0">
                <a:alpha val="50195"/>
              </a:srgbClr>
            </a:solidFill>
            <a:ln w="9525" cap="flat" cmpd="sng">
              <a:solidFill>
                <a:schemeClr val="tx1"/>
              </a:solidFill>
              <a:prstDash val="solid"/>
              <a:round/>
              <a:headEnd type="none" w="med" len="med"/>
              <a:tailEnd type="none" w="med" len="med"/>
            </a:ln>
          </p:spPr>
          <p:txBody>
            <a:bodyPr wrap="none"/>
            <a:lstStyle/>
            <a:p>
              <a:endParaRPr lang="en-US"/>
            </a:p>
          </p:txBody>
        </p:sp>
        <p:sp>
          <p:nvSpPr>
            <p:cNvPr id="100372" name="Line 10">
              <a:extLst>
                <a:ext uri="{FF2B5EF4-FFF2-40B4-BE49-F238E27FC236}">
                  <a16:creationId xmlns:a16="http://schemas.microsoft.com/office/drawing/2014/main" id="{CA32028B-C064-4D72-99B6-E31412F5A6B9}"/>
                </a:ext>
              </a:extLst>
            </p:cNvPr>
            <p:cNvSpPr>
              <a:spLocks noChangeShapeType="1"/>
            </p:cNvSpPr>
            <p:nvPr/>
          </p:nvSpPr>
          <p:spPr bwMode="auto">
            <a:xfrm>
              <a:off x="5372" y="2530"/>
              <a:ext cx="147" cy="0"/>
            </a:xfrm>
            <a:prstGeom prst="line">
              <a:avLst/>
            </a:prstGeom>
            <a:noFill/>
            <a:ln w="28575">
              <a:solidFill>
                <a:schemeClr val="tx1"/>
              </a:solidFill>
              <a:round/>
              <a:headEnd/>
              <a:tailEnd type="triangle" w="lg" len="med"/>
            </a:ln>
            <a:extLst>
              <a:ext uri="{909E8E84-426E-40DD-AFC4-6F175D3DCCD1}">
                <a14:hiddenFill xmlns:a14="http://schemas.microsoft.com/office/drawing/2010/main">
                  <a:noFill/>
                </a14:hiddenFill>
              </a:ext>
            </a:extLst>
          </p:spPr>
          <p:txBody>
            <a:bodyPr wrap="none"/>
            <a:lstStyle/>
            <a:p>
              <a:endParaRPr lang="en-US"/>
            </a:p>
          </p:txBody>
        </p:sp>
        <p:sp>
          <p:nvSpPr>
            <p:cNvPr id="100373" name="Freeform 11">
              <a:extLst>
                <a:ext uri="{FF2B5EF4-FFF2-40B4-BE49-F238E27FC236}">
                  <a16:creationId xmlns:a16="http://schemas.microsoft.com/office/drawing/2014/main" id="{866955EC-911D-4964-B218-549A13B8D5B7}"/>
                </a:ext>
              </a:extLst>
            </p:cNvPr>
            <p:cNvSpPr>
              <a:spLocks/>
            </p:cNvSpPr>
            <p:nvPr/>
          </p:nvSpPr>
          <p:spPr bwMode="auto">
            <a:xfrm>
              <a:off x="721" y="1910"/>
              <a:ext cx="4716" cy="628"/>
            </a:xfrm>
            <a:custGeom>
              <a:avLst/>
              <a:gdLst>
                <a:gd name="T0" fmla="*/ 0 w 4624"/>
                <a:gd name="T1" fmla="*/ 6356 h 560"/>
                <a:gd name="T2" fmla="*/ 604 w 4624"/>
                <a:gd name="T3" fmla="*/ 2998 h 560"/>
                <a:gd name="T4" fmla="*/ 1285 w 4624"/>
                <a:gd name="T5" fmla="*/ 1013 h 560"/>
                <a:gd name="T6" fmla="*/ 2038 w 4624"/>
                <a:gd name="T7" fmla="*/ 338 h 560"/>
                <a:gd name="T8" fmla="*/ 3172 w 4624"/>
                <a:gd name="T9" fmla="*/ 2998 h 560"/>
                <a:gd name="T10" fmla="*/ 3853 w 4624"/>
                <a:gd name="T11" fmla="*/ 5035 h 560"/>
                <a:gd name="T12" fmla="*/ 5136 w 4624"/>
                <a:gd name="T13" fmla="*/ 7041 h 560"/>
                <a:gd name="T14" fmla="*/ 6948 w 4624"/>
                <a:gd name="T15" fmla="*/ 7696 h 560"/>
                <a:gd name="T16" fmla="*/ 7096 w 4624"/>
                <a:gd name="T17" fmla="*/ 7696 h 5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24"/>
                <a:gd name="T28" fmla="*/ 0 h 560"/>
                <a:gd name="T29" fmla="*/ 4624 w 4624"/>
                <a:gd name="T30" fmla="*/ 560 h 5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24" h="560">
                  <a:moveTo>
                    <a:pt x="0" y="456"/>
                  </a:moveTo>
                  <a:cubicBezTo>
                    <a:pt x="124" y="368"/>
                    <a:pt x="248" y="280"/>
                    <a:pt x="384" y="216"/>
                  </a:cubicBezTo>
                  <a:cubicBezTo>
                    <a:pt x="520" y="152"/>
                    <a:pt x="664" y="104"/>
                    <a:pt x="816" y="72"/>
                  </a:cubicBezTo>
                  <a:cubicBezTo>
                    <a:pt x="968" y="40"/>
                    <a:pt x="1096" y="0"/>
                    <a:pt x="1296" y="24"/>
                  </a:cubicBezTo>
                  <a:cubicBezTo>
                    <a:pt x="1496" y="48"/>
                    <a:pt x="1824" y="160"/>
                    <a:pt x="2016" y="216"/>
                  </a:cubicBezTo>
                  <a:cubicBezTo>
                    <a:pt x="2208" y="272"/>
                    <a:pt x="2240" y="312"/>
                    <a:pt x="2448" y="360"/>
                  </a:cubicBezTo>
                  <a:cubicBezTo>
                    <a:pt x="2656" y="408"/>
                    <a:pt x="2936" y="472"/>
                    <a:pt x="3264" y="504"/>
                  </a:cubicBezTo>
                  <a:cubicBezTo>
                    <a:pt x="3592" y="536"/>
                    <a:pt x="4208" y="544"/>
                    <a:pt x="4416" y="552"/>
                  </a:cubicBezTo>
                  <a:cubicBezTo>
                    <a:pt x="4624" y="560"/>
                    <a:pt x="4568" y="556"/>
                    <a:pt x="4512" y="552"/>
                  </a:cubicBezTo>
                </a:path>
              </a:pathLst>
            </a:custGeom>
            <a:noFill/>
            <a:ln w="28575"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100374" name="Freeform 12">
              <a:extLst>
                <a:ext uri="{FF2B5EF4-FFF2-40B4-BE49-F238E27FC236}">
                  <a16:creationId xmlns:a16="http://schemas.microsoft.com/office/drawing/2014/main" id="{FEA17061-CCEB-4A58-9638-31BA35D1497C}"/>
                </a:ext>
              </a:extLst>
            </p:cNvPr>
            <p:cNvSpPr>
              <a:spLocks/>
            </p:cNvSpPr>
            <p:nvPr/>
          </p:nvSpPr>
          <p:spPr bwMode="auto">
            <a:xfrm>
              <a:off x="672" y="1443"/>
              <a:ext cx="4798" cy="440"/>
            </a:xfrm>
            <a:custGeom>
              <a:avLst/>
              <a:gdLst>
                <a:gd name="T0" fmla="*/ 0 w 4704"/>
                <a:gd name="T1" fmla="*/ 3526 h 392"/>
                <a:gd name="T2" fmla="*/ 981 w 4704"/>
                <a:gd name="T3" fmla="*/ 812 h 392"/>
                <a:gd name="T4" fmla="*/ 1891 w 4704"/>
                <a:gd name="T5" fmla="*/ 107 h 392"/>
                <a:gd name="T6" fmla="*/ 2873 w 4704"/>
                <a:gd name="T7" fmla="*/ 1481 h 392"/>
                <a:gd name="T8" fmla="*/ 3859 w 4704"/>
                <a:gd name="T9" fmla="*/ 3526 h 392"/>
                <a:gd name="T10" fmla="*/ 4767 w 4704"/>
                <a:gd name="T11" fmla="*/ 4231 h 392"/>
                <a:gd name="T12" fmla="*/ 7417 w 4704"/>
                <a:gd name="T13" fmla="*/ 5585 h 392"/>
                <a:gd name="T14" fmla="*/ 0 60000 65536"/>
                <a:gd name="T15" fmla="*/ 0 60000 65536"/>
                <a:gd name="T16" fmla="*/ 0 60000 65536"/>
                <a:gd name="T17" fmla="*/ 0 60000 65536"/>
                <a:gd name="T18" fmla="*/ 0 60000 65536"/>
                <a:gd name="T19" fmla="*/ 0 60000 65536"/>
                <a:gd name="T20" fmla="*/ 0 60000 65536"/>
                <a:gd name="T21" fmla="*/ 0 w 4704"/>
                <a:gd name="T22" fmla="*/ 0 h 392"/>
                <a:gd name="T23" fmla="*/ 4704 w 4704"/>
                <a:gd name="T24" fmla="*/ 392 h 3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4" h="392">
                  <a:moveTo>
                    <a:pt x="0" y="248"/>
                  </a:moveTo>
                  <a:cubicBezTo>
                    <a:pt x="212" y="172"/>
                    <a:pt x="424" y="96"/>
                    <a:pt x="624" y="56"/>
                  </a:cubicBezTo>
                  <a:cubicBezTo>
                    <a:pt x="824" y="16"/>
                    <a:pt x="1000" y="0"/>
                    <a:pt x="1200" y="8"/>
                  </a:cubicBezTo>
                  <a:cubicBezTo>
                    <a:pt x="1400" y="16"/>
                    <a:pt x="1616" y="64"/>
                    <a:pt x="1824" y="104"/>
                  </a:cubicBezTo>
                  <a:cubicBezTo>
                    <a:pt x="2032" y="144"/>
                    <a:pt x="2248" y="216"/>
                    <a:pt x="2448" y="248"/>
                  </a:cubicBezTo>
                  <a:cubicBezTo>
                    <a:pt x="2648" y="280"/>
                    <a:pt x="2648" y="272"/>
                    <a:pt x="3024" y="296"/>
                  </a:cubicBezTo>
                  <a:cubicBezTo>
                    <a:pt x="3400" y="320"/>
                    <a:pt x="4052" y="356"/>
                    <a:pt x="4704" y="392"/>
                  </a:cubicBezTo>
                </a:path>
              </a:pathLst>
            </a:custGeom>
            <a:noFill/>
            <a:ln w="28575"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100375" name="Line 13">
              <a:extLst>
                <a:ext uri="{FF2B5EF4-FFF2-40B4-BE49-F238E27FC236}">
                  <a16:creationId xmlns:a16="http://schemas.microsoft.com/office/drawing/2014/main" id="{8BDFCAB2-597B-43DA-B090-D2D7F4DBB758}"/>
                </a:ext>
              </a:extLst>
            </p:cNvPr>
            <p:cNvSpPr>
              <a:spLocks noChangeShapeType="1"/>
            </p:cNvSpPr>
            <p:nvPr/>
          </p:nvSpPr>
          <p:spPr bwMode="auto">
            <a:xfrm>
              <a:off x="5421" y="1883"/>
              <a:ext cx="147" cy="0"/>
            </a:xfrm>
            <a:prstGeom prst="line">
              <a:avLst/>
            </a:prstGeom>
            <a:noFill/>
            <a:ln w="28575">
              <a:solidFill>
                <a:schemeClr val="tx1"/>
              </a:solidFill>
              <a:round/>
              <a:headEnd/>
              <a:tailEnd type="triangle" w="lg" len="med"/>
            </a:ln>
            <a:extLst>
              <a:ext uri="{909E8E84-426E-40DD-AFC4-6F175D3DCCD1}">
                <a14:hiddenFill xmlns:a14="http://schemas.microsoft.com/office/drawing/2010/main">
                  <a:noFill/>
                </a14:hiddenFill>
              </a:ext>
            </a:extLst>
          </p:spPr>
          <p:txBody>
            <a:bodyPr wrap="none"/>
            <a:lstStyle/>
            <a:p>
              <a:endParaRPr lang="en-US"/>
            </a:p>
          </p:txBody>
        </p:sp>
        <p:sp>
          <p:nvSpPr>
            <p:cNvPr id="100376" name="Freeform 14">
              <a:extLst>
                <a:ext uri="{FF2B5EF4-FFF2-40B4-BE49-F238E27FC236}">
                  <a16:creationId xmlns:a16="http://schemas.microsoft.com/office/drawing/2014/main" id="{02FC7D53-4A6D-4408-BCF2-47665E58DFC9}"/>
                </a:ext>
              </a:extLst>
            </p:cNvPr>
            <p:cNvSpPr>
              <a:spLocks/>
            </p:cNvSpPr>
            <p:nvPr/>
          </p:nvSpPr>
          <p:spPr bwMode="auto">
            <a:xfrm>
              <a:off x="1112" y="2072"/>
              <a:ext cx="2008" cy="780"/>
            </a:xfrm>
            <a:custGeom>
              <a:avLst/>
              <a:gdLst>
                <a:gd name="T0" fmla="*/ 0 w 10000"/>
                <a:gd name="T1" fmla="*/ 0 h 9992"/>
                <a:gd name="T2" fmla="*/ 0 w 10000"/>
                <a:gd name="T3" fmla="*/ 0 h 9992"/>
                <a:gd name="T4" fmla="*/ 0 w 10000"/>
                <a:gd name="T5" fmla="*/ 0 h 9992"/>
                <a:gd name="T6" fmla="*/ 0 w 10000"/>
                <a:gd name="T7" fmla="*/ 0 h 9992"/>
                <a:gd name="T8" fmla="*/ 0 w 10000"/>
                <a:gd name="T9" fmla="*/ 0 h 9992"/>
                <a:gd name="T10" fmla="*/ 0 w 10000"/>
                <a:gd name="T11" fmla="*/ 0 h 9992"/>
                <a:gd name="T12" fmla="*/ 0 w 10000"/>
                <a:gd name="T13" fmla="*/ 0 h 9992"/>
                <a:gd name="T14" fmla="*/ 0 w 10000"/>
                <a:gd name="T15" fmla="*/ 0 h 9992"/>
                <a:gd name="T16" fmla="*/ 0 60000 65536"/>
                <a:gd name="T17" fmla="*/ 0 60000 65536"/>
                <a:gd name="T18" fmla="*/ 0 60000 65536"/>
                <a:gd name="T19" fmla="*/ 0 60000 65536"/>
                <a:gd name="T20" fmla="*/ 0 60000 65536"/>
                <a:gd name="T21" fmla="*/ 0 60000 65536"/>
                <a:gd name="T22" fmla="*/ 0 60000 65536"/>
                <a:gd name="T23" fmla="*/ 0 60000 65536"/>
                <a:gd name="T24" fmla="*/ 0 w 10000"/>
                <a:gd name="T25" fmla="*/ 0 h 9992"/>
                <a:gd name="T26" fmla="*/ 10000 w 10000"/>
                <a:gd name="T27" fmla="*/ 9992 h 99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00" h="9992">
                  <a:moveTo>
                    <a:pt x="0" y="4475"/>
                  </a:moveTo>
                  <a:cubicBezTo>
                    <a:pt x="142" y="3440"/>
                    <a:pt x="469" y="2436"/>
                    <a:pt x="916" y="1746"/>
                  </a:cubicBezTo>
                  <a:cubicBezTo>
                    <a:pt x="1363" y="1056"/>
                    <a:pt x="2023" y="572"/>
                    <a:pt x="2683" y="337"/>
                  </a:cubicBezTo>
                  <a:cubicBezTo>
                    <a:pt x="3343" y="102"/>
                    <a:pt x="4097" y="0"/>
                    <a:pt x="4878" y="337"/>
                  </a:cubicBezTo>
                  <a:cubicBezTo>
                    <a:pt x="5659" y="674"/>
                    <a:pt x="6680" y="1441"/>
                    <a:pt x="7371" y="2361"/>
                  </a:cubicBezTo>
                  <a:cubicBezTo>
                    <a:pt x="8062" y="3280"/>
                    <a:pt x="8627" y="4812"/>
                    <a:pt x="9024" y="5854"/>
                  </a:cubicBezTo>
                  <a:cubicBezTo>
                    <a:pt x="9421" y="6896"/>
                    <a:pt x="9593" y="7923"/>
                    <a:pt x="9756" y="8613"/>
                  </a:cubicBezTo>
                  <a:cubicBezTo>
                    <a:pt x="9919" y="9302"/>
                    <a:pt x="9959" y="9647"/>
                    <a:pt x="10000" y="9992"/>
                  </a:cubicBezTo>
                </a:path>
              </a:pathLst>
            </a:custGeom>
            <a:noFill/>
            <a:ln w="19050" cap="flat" cmpd="sng">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100377" name="Text Box 15">
              <a:extLst>
                <a:ext uri="{FF2B5EF4-FFF2-40B4-BE49-F238E27FC236}">
                  <a16:creationId xmlns:a16="http://schemas.microsoft.com/office/drawing/2014/main" id="{74658D24-74C6-4C8F-8FEA-0511BCD28878}"/>
                </a:ext>
              </a:extLst>
            </p:cNvPr>
            <p:cNvSpPr txBox="1">
              <a:spLocks noChangeArrowheads="1"/>
            </p:cNvSpPr>
            <p:nvPr/>
          </p:nvSpPr>
          <p:spPr bwMode="auto">
            <a:xfrm>
              <a:off x="1781" y="2415"/>
              <a:ext cx="891" cy="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b="1">
                  <a:latin typeface="Arial" panose="020B0604020202020204" pitchFamily="34" charset="0"/>
                </a:rPr>
                <a:t>Cavity or</a:t>
              </a:r>
            </a:p>
            <a:p>
              <a:pPr algn="ctr" eaLnBrk="1" hangingPunct="1">
                <a:spcBef>
                  <a:spcPct val="0"/>
                </a:spcBef>
                <a:buFontTx/>
                <a:buNone/>
              </a:pPr>
              <a:r>
                <a:rPr lang="en-US" altLang="en-US" sz="1400" b="1">
                  <a:latin typeface="Arial" panose="020B0604020202020204" pitchFamily="34" charset="0"/>
                </a:rPr>
                <a:t>Near Wake</a:t>
              </a:r>
            </a:p>
          </p:txBody>
        </p:sp>
        <p:sp>
          <p:nvSpPr>
            <p:cNvPr id="100378" name="Text Box 16">
              <a:extLst>
                <a:ext uri="{FF2B5EF4-FFF2-40B4-BE49-F238E27FC236}">
                  <a16:creationId xmlns:a16="http://schemas.microsoft.com/office/drawing/2014/main" id="{55B7A650-CDED-40AE-80EC-2BDEE0F45C3E}"/>
                </a:ext>
              </a:extLst>
            </p:cNvPr>
            <p:cNvSpPr txBox="1">
              <a:spLocks noChangeArrowheads="1"/>
            </p:cNvSpPr>
            <p:nvPr/>
          </p:nvSpPr>
          <p:spPr bwMode="auto">
            <a:xfrm>
              <a:off x="3235" y="2690"/>
              <a:ext cx="793"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b="1">
                  <a:latin typeface="Arial" panose="020B0604020202020204" pitchFamily="34" charset="0"/>
                </a:rPr>
                <a:t>Far Wake</a:t>
              </a:r>
            </a:p>
          </p:txBody>
        </p:sp>
      </p:grpSp>
      <p:sp>
        <p:nvSpPr>
          <p:cNvPr id="38" name="Freeform 37">
            <a:extLst>
              <a:ext uri="{FF2B5EF4-FFF2-40B4-BE49-F238E27FC236}">
                <a16:creationId xmlns:a16="http://schemas.microsoft.com/office/drawing/2014/main" id="{31A6E6D5-37B4-473A-B5D6-97AB91F7AD4B}"/>
              </a:ext>
              <a:ext uri="{C183D7F6-B498-43B3-948B-1728B52AA6E4}">
                <adec:decorative xmlns:adec="http://schemas.microsoft.com/office/drawing/2017/decorative" val="1"/>
              </a:ext>
            </a:extLst>
          </p:cNvPr>
          <p:cNvSpPr/>
          <p:nvPr/>
        </p:nvSpPr>
        <p:spPr>
          <a:xfrm>
            <a:off x="2967038" y="4746625"/>
            <a:ext cx="1689100" cy="938213"/>
          </a:xfrm>
          <a:custGeom>
            <a:avLst/>
            <a:gdLst>
              <a:gd name="connsiteX0" fmla="*/ 0 w 1167809"/>
              <a:gd name="connsiteY0" fmla="*/ 5315 h 847060"/>
              <a:gd name="connsiteX1" fmla="*/ 159488 w 1167809"/>
              <a:gd name="connsiteY1" fmla="*/ 5315 h 847060"/>
              <a:gd name="connsiteX2" fmla="*/ 404037 w 1167809"/>
              <a:gd name="connsiteY2" fmla="*/ 26581 h 847060"/>
              <a:gd name="connsiteX3" fmla="*/ 680483 w 1167809"/>
              <a:gd name="connsiteY3" fmla="*/ 164804 h 847060"/>
              <a:gd name="connsiteX4" fmla="*/ 946297 w 1167809"/>
              <a:gd name="connsiteY4" fmla="*/ 292394 h 847060"/>
              <a:gd name="connsiteX5" fmla="*/ 1116418 w 1167809"/>
              <a:gd name="connsiteY5" fmla="*/ 547576 h 847060"/>
              <a:gd name="connsiteX6" fmla="*/ 1073888 w 1167809"/>
              <a:gd name="connsiteY6" fmla="*/ 749594 h 847060"/>
              <a:gd name="connsiteX7" fmla="*/ 552893 w 1167809"/>
              <a:gd name="connsiteY7" fmla="*/ 834655 h 847060"/>
              <a:gd name="connsiteX8" fmla="*/ 435935 w 1167809"/>
              <a:gd name="connsiteY8" fmla="*/ 824022 h 847060"/>
              <a:gd name="connsiteX0" fmla="*/ 0 w 1167809"/>
              <a:gd name="connsiteY0" fmla="*/ 22594 h 864339"/>
              <a:gd name="connsiteX1" fmla="*/ 226163 w 1167809"/>
              <a:gd name="connsiteY1" fmla="*/ 3544 h 864339"/>
              <a:gd name="connsiteX2" fmla="*/ 404037 w 1167809"/>
              <a:gd name="connsiteY2" fmla="*/ 43860 h 864339"/>
              <a:gd name="connsiteX3" fmla="*/ 680483 w 1167809"/>
              <a:gd name="connsiteY3" fmla="*/ 182083 h 864339"/>
              <a:gd name="connsiteX4" fmla="*/ 946297 w 1167809"/>
              <a:gd name="connsiteY4" fmla="*/ 309673 h 864339"/>
              <a:gd name="connsiteX5" fmla="*/ 1116418 w 1167809"/>
              <a:gd name="connsiteY5" fmla="*/ 564855 h 864339"/>
              <a:gd name="connsiteX6" fmla="*/ 1073888 w 1167809"/>
              <a:gd name="connsiteY6" fmla="*/ 766873 h 864339"/>
              <a:gd name="connsiteX7" fmla="*/ 552893 w 1167809"/>
              <a:gd name="connsiteY7" fmla="*/ 851934 h 864339"/>
              <a:gd name="connsiteX8" fmla="*/ 435935 w 1167809"/>
              <a:gd name="connsiteY8" fmla="*/ 841301 h 864339"/>
              <a:gd name="connsiteX0" fmla="*/ 0 w 1167809"/>
              <a:gd name="connsiteY0" fmla="*/ 21801 h 863546"/>
              <a:gd name="connsiteX1" fmla="*/ 226163 w 1167809"/>
              <a:gd name="connsiteY1" fmla="*/ 2751 h 863546"/>
              <a:gd name="connsiteX2" fmla="*/ 494525 w 1167809"/>
              <a:gd name="connsiteY2" fmla="*/ 38305 h 863546"/>
              <a:gd name="connsiteX3" fmla="*/ 680483 w 1167809"/>
              <a:gd name="connsiteY3" fmla="*/ 181290 h 863546"/>
              <a:gd name="connsiteX4" fmla="*/ 946297 w 1167809"/>
              <a:gd name="connsiteY4" fmla="*/ 308880 h 863546"/>
              <a:gd name="connsiteX5" fmla="*/ 1116418 w 1167809"/>
              <a:gd name="connsiteY5" fmla="*/ 564062 h 863546"/>
              <a:gd name="connsiteX6" fmla="*/ 1073888 w 1167809"/>
              <a:gd name="connsiteY6" fmla="*/ 766080 h 863546"/>
              <a:gd name="connsiteX7" fmla="*/ 552893 w 1167809"/>
              <a:gd name="connsiteY7" fmla="*/ 851141 h 863546"/>
              <a:gd name="connsiteX8" fmla="*/ 435935 w 1167809"/>
              <a:gd name="connsiteY8" fmla="*/ 840508 h 863546"/>
              <a:gd name="connsiteX0" fmla="*/ 0 w 1167809"/>
              <a:gd name="connsiteY0" fmla="*/ 21801 h 863546"/>
              <a:gd name="connsiteX1" fmla="*/ 226163 w 1167809"/>
              <a:gd name="connsiteY1" fmla="*/ 2751 h 863546"/>
              <a:gd name="connsiteX2" fmla="*/ 494525 w 1167809"/>
              <a:gd name="connsiteY2" fmla="*/ 38305 h 863546"/>
              <a:gd name="connsiteX3" fmla="*/ 732870 w 1167809"/>
              <a:gd name="connsiteY3" fmla="*/ 124140 h 863546"/>
              <a:gd name="connsiteX4" fmla="*/ 946297 w 1167809"/>
              <a:gd name="connsiteY4" fmla="*/ 308880 h 863546"/>
              <a:gd name="connsiteX5" fmla="*/ 1116418 w 1167809"/>
              <a:gd name="connsiteY5" fmla="*/ 564062 h 863546"/>
              <a:gd name="connsiteX6" fmla="*/ 1073888 w 1167809"/>
              <a:gd name="connsiteY6" fmla="*/ 766080 h 863546"/>
              <a:gd name="connsiteX7" fmla="*/ 552893 w 1167809"/>
              <a:gd name="connsiteY7" fmla="*/ 851141 h 863546"/>
              <a:gd name="connsiteX8" fmla="*/ 435935 w 1167809"/>
              <a:gd name="connsiteY8" fmla="*/ 840508 h 863546"/>
              <a:gd name="connsiteX0" fmla="*/ 0 w 1170190"/>
              <a:gd name="connsiteY0" fmla="*/ 21801 h 863546"/>
              <a:gd name="connsiteX1" fmla="*/ 226163 w 1170190"/>
              <a:gd name="connsiteY1" fmla="*/ 2751 h 863546"/>
              <a:gd name="connsiteX2" fmla="*/ 494525 w 1170190"/>
              <a:gd name="connsiteY2" fmla="*/ 38305 h 863546"/>
              <a:gd name="connsiteX3" fmla="*/ 732870 w 1170190"/>
              <a:gd name="connsiteY3" fmla="*/ 124140 h 863546"/>
              <a:gd name="connsiteX4" fmla="*/ 946297 w 1170190"/>
              <a:gd name="connsiteY4" fmla="*/ 308880 h 863546"/>
              <a:gd name="connsiteX5" fmla="*/ 1130706 w 1170190"/>
              <a:gd name="connsiteY5" fmla="*/ 564062 h 863546"/>
              <a:gd name="connsiteX6" fmla="*/ 1073888 w 1170190"/>
              <a:gd name="connsiteY6" fmla="*/ 766080 h 863546"/>
              <a:gd name="connsiteX7" fmla="*/ 552893 w 1170190"/>
              <a:gd name="connsiteY7" fmla="*/ 851141 h 863546"/>
              <a:gd name="connsiteX8" fmla="*/ 435935 w 1170190"/>
              <a:gd name="connsiteY8" fmla="*/ 840508 h 863546"/>
              <a:gd name="connsiteX0" fmla="*/ 0 w 1170190"/>
              <a:gd name="connsiteY0" fmla="*/ 21801 h 865927"/>
              <a:gd name="connsiteX1" fmla="*/ 226163 w 1170190"/>
              <a:gd name="connsiteY1" fmla="*/ 2751 h 865927"/>
              <a:gd name="connsiteX2" fmla="*/ 494525 w 1170190"/>
              <a:gd name="connsiteY2" fmla="*/ 38305 h 865927"/>
              <a:gd name="connsiteX3" fmla="*/ 732870 w 1170190"/>
              <a:gd name="connsiteY3" fmla="*/ 124140 h 865927"/>
              <a:gd name="connsiteX4" fmla="*/ 946297 w 1170190"/>
              <a:gd name="connsiteY4" fmla="*/ 308880 h 865927"/>
              <a:gd name="connsiteX5" fmla="*/ 1130706 w 1170190"/>
              <a:gd name="connsiteY5" fmla="*/ 564062 h 865927"/>
              <a:gd name="connsiteX6" fmla="*/ 1073888 w 1170190"/>
              <a:gd name="connsiteY6" fmla="*/ 751793 h 865927"/>
              <a:gd name="connsiteX7" fmla="*/ 552893 w 1170190"/>
              <a:gd name="connsiteY7" fmla="*/ 851141 h 865927"/>
              <a:gd name="connsiteX8" fmla="*/ 435935 w 1170190"/>
              <a:gd name="connsiteY8" fmla="*/ 840508 h 865927"/>
              <a:gd name="connsiteX0" fmla="*/ 0 w 1175783"/>
              <a:gd name="connsiteY0" fmla="*/ 21801 h 865927"/>
              <a:gd name="connsiteX1" fmla="*/ 226163 w 1175783"/>
              <a:gd name="connsiteY1" fmla="*/ 2751 h 865927"/>
              <a:gd name="connsiteX2" fmla="*/ 494525 w 1175783"/>
              <a:gd name="connsiteY2" fmla="*/ 38305 h 865927"/>
              <a:gd name="connsiteX3" fmla="*/ 732870 w 1175783"/>
              <a:gd name="connsiteY3" fmla="*/ 124140 h 865927"/>
              <a:gd name="connsiteX4" fmla="*/ 946297 w 1175783"/>
              <a:gd name="connsiteY4" fmla="*/ 308880 h 865927"/>
              <a:gd name="connsiteX5" fmla="*/ 1154518 w 1175783"/>
              <a:gd name="connsiteY5" fmla="*/ 516437 h 865927"/>
              <a:gd name="connsiteX6" fmla="*/ 1073888 w 1175783"/>
              <a:gd name="connsiteY6" fmla="*/ 751793 h 865927"/>
              <a:gd name="connsiteX7" fmla="*/ 552893 w 1175783"/>
              <a:gd name="connsiteY7" fmla="*/ 851141 h 865927"/>
              <a:gd name="connsiteX8" fmla="*/ 435935 w 1175783"/>
              <a:gd name="connsiteY8" fmla="*/ 840508 h 865927"/>
              <a:gd name="connsiteX0" fmla="*/ 0 w 1174159"/>
              <a:gd name="connsiteY0" fmla="*/ 21801 h 865927"/>
              <a:gd name="connsiteX1" fmla="*/ 226163 w 1174159"/>
              <a:gd name="connsiteY1" fmla="*/ 2751 h 865927"/>
              <a:gd name="connsiteX2" fmla="*/ 494525 w 1174159"/>
              <a:gd name="connsiteY2" fmla="*/ 38305 h 865927"/>
              <a:gd name="connsiteX3" fmla="*/ 732870 w 1174159"/>
              <a:gd name="connsiteY3" fmla="*/ 124140 h 865927"/>
              <a:gd name="connsiteX4" fmla="*/ 993922 w 1174159"/>
              <a:gd name="connsiteY4" fmla="*/ 289830 h 865927"/>
              <a:gd name="connsiteX5" fmla="*/ 1154518 w 1174159"/>
              <a:gd name="connsiteY5" fmla="*/ 516437 h 865927"/>
              <a:gd name="connsiteX6" fmla="*/ 1073888 w 1174159"/>
              <a:gd name="connsiteY6" fmla="*/ 751793 h 865927"/>
              <a:gd name="connsiteX7" fmla="*/ 552893 w 1174159"/>
              <a:gd name="connsiteY7" fmla="*/ 851141 h 865927"/>
              <a:gd name="connsiteX8" fmla="*/ 435935 w 1174159"/>
              <a:gd name="connsiteY8" fmla="*/ 840508 h 865927"/>
              <a:gd name="connsiteX0" fmla="*/ 0 w 1165464"/>
              <a:gd name="connsiteY0" fmla="*/ 21801 h 859965"/>
              <a:gd name="connsiteX1" fmla="*/ 226163 w 1165464"/>
              <a:gd name="connsiteY1" fmla="*/ 2751 h 859965"/>
              <a:gd name="connsiteX2" fmla="*/ 494525 w 1165464"/>
              <a:gd name="connsiteY2" fmla="*/ 38305 h 859965"/>
              <a:gd name="connsiteX3" fmla="*/ 732870 w 1165464"/>
              <a:gd name="connsiteY3" fmla="*/ 124140 h 859965"/>
              <a:gd name="connsiteX4" fmla="*/ 993922 w 1165464"/>
              <a:gd name="connsiteY4" fmla="*/ 289830 h 859965"/>
              <a:gd name="connsiteX5" fmla="*/ 1154518 w 1165464"/>
              <a:gd name="connsiteY5" fmla="*/ 516437 h 859965"/>
              <a:gd name="connsiteX6" fmla="*/ 1059601 w 1165464"/>
              <a:gd name="connsiteY6" fmla="*/ 804181 h 859965"/>
              <a:gd name="connsiteX7" fmla="*/ 552893 w 1165464"/>
              <a:gd name="connsiteY7" fmla="*/ 851141 h 859965"/>
              <a:gd name="connsiteX8" fmla="*/ 435935 w 1165464"/>
              <a:gd name="connsiteY8" fmla="*/ 840508 h 859965"/>
              <a:gd name="connsiteX0" fmla="*/ 0 w 1165464"/>
              <a:gd name="connsiteY0" fmla="*/ 21801 h 859965"/>
              <a:gd name="connsiteX1" fmla="*/ 226163 w 1165464"/>
              <a:gd name="connsiteY1" fmla="*/ 2751 h 859965"/>
              <a:gd name="connsiteX2" fmla="*/ 494525 w 1165464"/>
              <a:gd name="connsiteY2" fmla="*/ 38305 h 859965"/>
              <a:gd name="connsiteX3" fmla="*/ 732870 w 1165464"/>
              <a:gd name="connsiteY3" fmla="*/ 124140 h 859965"/>
              <a:gd name="connsiteX4" fmla="*/ 993922 w 1165464"/>
              <a:gd name="connsiteY4" fmla="*/ 289830 h 859965"/>
              <a:gd name="connsiteX5" fmla="*/ 1154518 w 1165464"/>
              <a:gd name="connsiteY5" fmla="*/ 516437 h 859965"/>
              <a:gd name="connsiteX6" fmla="*/ 1059601 w 1165464"/>
              <a:gd name="connsiteY6" fmla="*/ 804181 h 859965"/>
              <a:gd name="connsiteX7" fmla="*/ 552893 w 1165464"/>
              <a:gd name="connsiteY7" fmla="*/ 851141 h 859965"/>
              <a:gd name="connsiteX0" fmla="*/ 0 w 1165464"/>
              <a:gd name="connsiteY0" fmla="*/ 21801 h 852027"/>
              <a:gd name="connsiteX1" fmla="*/ 226163 w 1165464"/>
              <a:gd name="connsiteY1" fmla="*/ 2751 h 852027"/>
              <a:gd name="connsiteX2" fmla="*/ 494525 w 1165464"/>
              <a:gd name="connsiteY2" fmla="*/ 38305 h 852027"/>
              <a:gd name="connsiteX3" fmla="*/ 732870 w 1165464"/>
              <a:gd name="connsiteY3" fmla="*/ 124140 h 852027"/>
              <a:gd name="connsiteX4" fmla="*/ 993922 w 1165464"/>
              <a:gd name="connsiteY4" fmla="*/ 289830 h 852027"/>
              <a:gd name="connsiteX5" fmla="*/ 1154518 w 1165464"/>
              <a:gd name="connsiteY5" fmla="*/ 516437 h 852027"/>
              <a:gd name="connsiteX6" fmla="*/ 1059601 w 1165464"/>
              <a:gd name="connsiteY6" fmla="*/ 804181 h 852027"/>
              <a:gd name="connsiteX7" fmla="*/ 552893 w 1165464"/>
              <a:gd name="connsiteY7" fmla="*/ 803516 h 852027"/>
              <a:gd name="connsiteX0" fmla="*/ 0 w 1165464"/>
              <a:gd name="connsiteY0" fmla="*/ 21801 h 853043"/>
              <a:gd name="connsiteX1" fmla="*/ 226163 w 1165464"/>
              <a:gd name="connsiteY1" fmla="*/ 2751 h 853043"/>
              <a:gd name="connsiteX2" fmla="*/ 494525 w 1165464"/>
              <a:gd name="connsiteY2" fmla="*/ 38305 h 853043"/>
              <a:gd name="connsiteX3" fmla="*/ 732870 w 1165464"/>
              <a:gd name="connsiteY3" fmla="*/ 124140 h 853043"/>
              <a:gd name="connsiteX4" fmla="*/ 993922 w 1165464"/>
              <a:gd name="connsiteY4" fmla="*/ 289830 h 853043"/>
              <a:gd name="connsiteX5" fmla="*/ 1154518 w 1165464"/>
              <a:gd name="connsiteY5" fmla="*/ 516437 h 853043"/>
              <a:gd name="connsiteX6" fmla="*/ 1059601 w 1165464"/>
              <a:gd name="connsiteY6" fmla="*/ 804181 h 853043"/>
              <a:gd name="connsiteX7" fmla="*/ 750037 w 1165464"/>
              <a:gd name="connsiteY7" fmla="*/ 809608 h 853043"/>
              <a:gd name="connsiteX8" fmla="*/ 552893 w 1165464"/>
              <a:gd name="connsiteY8" fmla="*/ 803516 h 853043"/>
              <a:gd name="connsiteX0" fmla="*/ 0 w 1165464"/>
              <a:gd name="connsiteY0" fmla="*/ 21801 h 866869"/>
              <a:gd name="connsiteX1" fmla="*/ 226163 w 1165464"/>
              <a:gd name="connsiteY1" fmla="*/ 2751 h 866869"/>
              <a:gd name="connsiteX2" fmla="*/ 494525 w 1165464"/>
              <a:gd name="connsiteY2" fmla="*/ 38305 h 866869"/>
              <a:gd name="connsiteX3" fmla="*/ 732870 w 1165464"/>
              <a:gd name="connsiteY3" fmla="*/ 124140 h 866869"/>
              <a:gd name="connsiteX4" fmla="*/ 993922 w 1165464"/>
              <a:gd name="connsiteY4" fmla="*/ 289830 h 866869"/>
              <a:gd name="connsiteX5" fmla="*/ 1154518 w 1165464"/>
              <a:gd name="connsiteY5" fmla="*/ 516437 h 866869"/>
              <a:gd name="connsiteX6" fmla="*/ 1059601 w 1165464"/>
              <a:gd name="connsiteY6" fmla="*/ 804181 h 866869"/>
              <a:gd name="connsiteX7" fmla="*/ 735749 w 1165464"/>
              <a:gd name="connsiteY7" fmla="*/ 866758 h 866869"/>
              <a:gd name="connsiteX8" fmla="*/ 552893 w 1165464"/>
              <a:gd name="connsiteY8" fmla="*/ 803516 h 866869"/>
              <a:gd name="connsiteX0" fmla="*/ 0 w 1151176"/>
              <a:gd name="connsiteY0" fmla="*/ 21801 h 866869"/>
              <a:gd name="connsiteX1" fmla="*/ 226163 w 1151176"/>
              <a:gd name="connsiteY1" fmla="*/ 2751 h 866869"/>
              <a:gd name="connsiteX2" fmla="*/ 494525 w 1151176"/>
              <a:gd name="connsiteY2" fmla="*/ 38305 h 866869"/>
              <a:gd name="connsiteX3" fmla="*/ 732870 w 1151176"/>
              <a:gd name="connsiteY3" fmla="*/ 124140 h 866869"/>
              <a:gd name="connsiteX4" fmla="*/ 993922 w 1151176"/>
              <a:gd name="connsiteY4" fmla="*/ 289830 h 866869"/>
              <a:gd name="connsiteX5" fmla="*/ 1140230 w 1151176"/>
              <a:gd name="connsiteY5" fmla="*/ 511675 h 866869"/>
              <a:gd name="connsiteX6" fmla="*/ 1059601 w 1151176"/>
              <a:gd name="connsiteY6" fmla="*/ 804181 h 866869"/>
              <a:gd name="connsiteX7" fmla="*/ 735749 w 1151176"/>
              <a:gd name="connsiteY7" fmla="*/ 866758 h 866869"/>
              <a:gd name="connsiteX8" fmla="*/ 552893 w 1151176"/>
              <a:gd name="connsiteY8" fmla="*/ 803516 h 866869"/>
              <a:gd name="connsiteX0" fmla="*/ 0 w 925013"/>
              <a:gd name="connsiteY0" fmla="*/ 0 h 864118"/>
              <a:gd name="connsiteX1" fmla="*/ 268362 w 925013"/>
              <a:gd name="connsiteY1" fmla="*/ 35554 h 864118"/>
              <a:gd name="connsiteX2" fmla="*/ 506707 w 925013"/>
              <a:gd name="connsiteY2" fmla="*/ 121389 h 864118"/>
              <a:gd name="connsiteX3" fmla="*/ 767759 w 925013"/>
              <a:gd name="connsiteY3" fmla="*/ 287079 h 864118"/>
              <a:gd name="connsiteX4" fmla="*/ 914067 w 925013"/>
              <a:gd name="connsiteY4" fmla="*/ 508924 h 864118"/>
              <a:gd name="connsiteX5" fmla="*/ 833438 w 925013"/>
              <a:gd name="connsiteY5" fmla="*/ 801430 h 864118"/>
              <a:gd name="connsiteX6" fmla="*/ 509586 w 925013"/>
              <a:gd name="connsiteY6" fmla="*/ 864007 h 864118"/>
              <a:gd name="connsiteX7" fmla="*/ 326730 w 925013"/>
              <a:gd name="connsiteY7" fmla="*/ 800765 h 864118"/>
              <a:gd name="connsiteX0" fmla="*/ 0 w 925013"/>
              <a:gd name="connsiteY0" fmla="*/ 0 h 864118"/>
              <a:gd name="connsiteX1" fmla="*/ 133349 w 925013"/>
              <a:gd name="connsiteY1" fmla="*/ 16281 h 864118"/>
              <a:gd name="connsiteX2" fmla="*/ 268362 w 925013"/>
              <a:gd name="connsiteY2" fmla="*/ 35554 h 864118"/>
              <a:gd name="connsiteX3" fmla="*/ 506707 w 925013"/>
              <a:gd name="connsiteY3" fmla="*/ 121389 h 864118"/>
              <a:gd name="connsiteX4" fmla="*/ 767759 w 925013"/>
              <a:gd name="connsiteY4" fmla="*/ 287079 h 864118"/>
              <a:gd name="connsiteX5" fmla="*/ 914067 w 925013"/>
              <a:gd name="connsiteY5" fmla="*/ 508924 h 864118"/>
              <a:gd name="connsiteX6" fmla="*/ 833438 w 925013"/>
              <a:gd name="connsiteY6" fmla="*/ 801430 h 864118"/>
              <a:gd name="connsiteX7" fmla="*/ 509586 w 925013"/>
              <a:gd name="connsiteY7" fmla="*/ 864007 h 864118"/>
              <a:gd name="connsiteX8" fmla="*/ 326730 w 925013"/>
              <a:gd name="connsiteY8" fmla="*/ 800765 h 864118"/>
              <a:gd name="connsiteX0" fmla="*/ 0 w 1682250"/>
              <a:gd name="connsiteY0" fmla="*/ 74206 h 847837"/>
              <a:gd name="connsiteX1" fmla="*/ 890586 w 1682250"/>
              <a:gd name="connsiteY1" fmla="*/ 0 h 847837"/>
              <a:gd name="connsiteX2" fmla="*/ 1025599 w 1682250"/>
              <a:gd name="connsiteY2" fmla="*/ 19273 h 847837"/>
              <a:gd name="connsiteX3" fmla="*/ 1263944 w 1682250"/>
              <a:gd name="connsiteY3" fmla="*/ 105108 h 847837"/>
              <a:gd name="connsiteX4" fmla="*/ 1524996 w 1682250"/>
              <a:gd name="connsiteY4" fmla="*/ 270798 h 847837"/>
              <a:gd name="connsiteX5" fmla="*/ 1671304 w 1682250"/>
              <a:gd name="connsiteY5" fmla="*/ 492643 h 847837"/>
              <a:gd name="connsiteX6" fmla="*/ 1590675 w 1682250"/>
              <a:gd name="connsiteY6" fmla="*/ 785149 h 847837"/>
              <a:gd name="connsiteX7" fmla="*/ 1266823 w 1682250"/>
              <a:gd name="connsiteY7" fmla="*/ 847726 h 847837"/>
              <a:gd name="connsiteX8" fmla="*/ 1083967 w 1682250"/>
              <a:gd name="connsiteY8" fmla="*/ 784484 h 847837"/>
              <a:gd name="connsiteX0" fmla="*/ 0 w 1682250"/>
              <a:gd name="connsiteY0" fmla="*/ 74206 h 847837"/>
              <a:gd name="connsiteX1" fmla="*/ 642936 w 1682250"/>
              <a:gd name="connsiteY1" fmla="*/ 19050 h 847837"/>
              <a:gd name="connsiteX2" fmla="*/ 890586 w 1682250"/>
              <a:gd name="connsiteY2" fmla="*/ 0 h 847837"/>
              <a:gd name="connsiteX3" fmla="*/ 1025599 w 1682250"/>
              <a:gd name="connsiteY3" fmla="*/ 19273 h 847837"/>
              <a:gd name="connsiteX4" fmla="*/ 1263944 w 1682250"/>
              <a:gd name="connsiteY4" fmla="*/ 105108 h 847837"/>
              <a:gd name="connsiteX5" fmla="*/ 1524996 w 1682250"/>
              <a:gd name="connsiteY5" fmla="*/ 270798 h 847837"/>
              <a:gd name="connsiteX6" fmla="*/ 1671304 w 1682250"/>
              <a:gd name="connsiteY6" fmla="*/ 492643 h 847837"/>
              <a:gd name="connsiteX7" fmla="*/ 1590675 w 1682250"/>
              <a:gd name="connsiteY7" fmla="*/ 785149 h 847837"/>
              <a:gd name="connsiteX8" fmla="*/ 1266823 w 1682250"/>
              <a:gd name="connsiteY8" fmla="*/ 847726 h 847837"/>
              <a:gd name="connsiteX9" fmla="*/ 1083967 w 1682250"/>
              <a:gd name="connsiteY9" fmla="*/ 784484 h 847837"/>
              <a:gd name="connsiteX0" fmla="*/ 0 w 1682250"/>
              <a:gd name="connsiteY0" fmla="*/ 127258 h 900889"/>
              <a:gd name="connsiteX1" fmla="*/ 642936 w 1682250"/>
              <a:gd name="connsiteY1" fmla="*/ 72102 h 900889"/>
              <a:gd name="connsiteX2" fmla="*/ 890586 w 1682250"/>
              <a:gd name="connsiteY2" fmla="*/ 53052 h 900889"/>
              <a:gd name="connsiteX3" fmla="*/ 1025599 w 1682250"/>
              <a:gd name="connsiteY3" fmla="*/ 72325 h 900889"/>
              <a:gd name="connsiteX4" fmla="*/ 1263944 w 1682250"/>
              <a:gd name="connsiteY4" fmla="*/ 158160 h 900889"/>
              <a:gd name="connsiteX5" fmla="*/ 1524996 w 1682250"/>
              <a:gd name="connsiteY5" fmla="*/ 323850 h 900889"/>
              <a:gd name="connsiteX6" fmla="*/ 1671304 w 1682250"/>
              <a:gd name="connsiteY6" fmla="*/ 545695 h 900889"/>
              <a:gd name="connsiteX7" fmla="*/ 1590675 w 1682250"/>
              <a:gd name="connsiteY7" fmla="*/ 838201 h 900889"/>
              <a:gd name="connsiteX8" fmla="*/ 1266823 w 1682250"/>
              <a:gd name="connsiteY8" fmla="*/ 900778 h 900889"/>
              <a:gd name="connsiteX9" fmla="*/ 1083967 w 1682250"/>
              <a:gd name="connsiteY9" fmla="*/ 837536 h 900889"/>
              <a:gd name="connsiteX0" fmla="*/ 0 w 1682250"/>
              <a:gd name="connsiteY0" fmla="*/ 193933 h 967564"/>
              <a:gd name="connsiteX1" fmla="*/ 590549 w 1682250"/>
              <a:gd name="connsiteY1" fmla="*/ 72102 h 967564"/>
              <a:gd name="connsiteX2" fmla="*/ 890586 w 1682250"/>
              <a:gd name="connsiteY2" fmla="*/ 119727 h 967564"/>
              <a:gd name="connsiteX3" fmla="*/ 1025599 w 1682250"/>
              <a:gd name="connsiteY3" fmla="*/ 139000 h 967564"/>
              <a:gd name="connsiteX4" fmla="*/ 1263944 w 1682250"/>
              <a:gd name="connsiteY4" fmla="*/ 224835 h 967564"/>
              <a:gd name="connsiteX5" fmla="*/ 1524996 w 1682250"/>
              <a:gd name="connsiteY5" fmla="*/ 390525 h 967564"/>
              <a:gd name="connsiteX6" fmla="*/ 1671304 w 1682250"/>
              <a:gd name="connsiteY6" fmla="*/ 612370 h 967564"/>
              <a:gd name="connsiteX7" fmla="*/ 1590675 w 1682250"/>
              <a:gd name="connsiteY7" fmla="*/ 904876 h 967564"/>
              <a:gd name="connsiteX8" fmla="*/ 1266823 w 1682250"/>
              <a:gd name="connsiteY8" fmla="*/ 967453 h 967564"/>
              <a:gd name="connsiteX9" fmla="*/ 1083967 w 1682250"/>
              <a:gd name="connsiteY9" fmla="*/ 904211 h 967564"/>
              <a:gd name="connsiteX0" fmla="*/ 0 w 1682250"/>
              <a:gd name="connsiteY0" fmla="*/ 123418 h 897049"/>
              <a:gd name="connsiteX1" fmla="*/ 300036 w 1682250"/>
              <a:gd name="connsiteY1" fmla="*/ 39687 h 897049"/>
              <a:gd name="connsiteX2" fmla="*/ 590549 w 1682250"/>
              <a:gd name="connsiteY2" fmla="*/ 1587 h 897049"/>
              <a:gd name="connsiteX3" fmla="*/ 890586 w 1682250"/>
              <a:gd name="connsiteY3" fmla="*/ 49212 h 897049"/>
              <a:gd name="connsiteX4" fmla="*/ 1025599 w 1682250"/>
              <a:gd name="connsiteY4" fmla="*/ 68485 h 897049"/>
              <a:gd name="connsiteX5" fmla="*/ 1263944 w 1682250"/>
              <a:gd name="connsiteY5" fmla="*/ 154320 h 897049"/>
              <a:gd name="connsiteX6" fmla="*/ 1524996 w 1682250"/>
              <a:gd name="connsiteY6" fmla="*/ 320010 h 897049"/>
              <a:gd name="connsiteX7" fmla="*/ 1671304 w 1682250"/>
              <a:gd name="connsiteY7" fmla="*/ 541855 h 897049"/>
              <a:gd name="connsiteX8" fmla="*/ 1590675 w 1682250"/>
              <a:gd name="connsiteY8" fmla="*/ 834361 h 897049"/>
              <a:gd name="connsiteX9" fmla="*/ 1266823 w 1682250"/>
              <a:gd name="connsiteY9" fmla="*/ 896938 h 897049"/>
              <a:gd name="connsiteX10" fmla="*/ 1083967 w 1682250"/>
              <a:gd name="connsiteY10" fmla="*/ 833696 h 897049"/>
              <a:gd name="connsiteX0" fmla="*/ 0 w 1682250"/>
              <a:gd name="connsiteY0" fmla="*/ 123418 h 897049"/>
              <a:gd name="connsiteX1" fmla="*/ 261936 w 1682250"/>
              <a:gd name="connsiteY1" fmla="*/ 30162 h 897049"/>
              <a:gd name="connsiteX2" fmla="*/ 590549 w 1682250"/>
              <a:gd name="connsiteY2" fmla="*/ 1587 h 897049"/>
              <a:gd name="connsiteX3" fmla="*/ 890586 w 1682250"/>
              <a:gd name="connsiteY3" fmla="*/ 49212 h 897049"/>
              <a:gd name="connsiteX4" fmla="*/ 1025599 w 1682250"/>
              <a:gd name="connsiteY4" fmla="*/ 68485 h 897049"/>
              <a:gd name="connsiteX5" fmla="*/ 1263944 w 1682250"/>
              <a:gd name="connsiteY5" fmla="*/ 154320 h 897049"/>
              <a:gd name="connsiteX6" fmla="*/ 1524996 w 1682250"/>
              <a:gd name="connsiteY6" fmla="*/ 320010 h 897049"/>
              <a:gd name="connsiteX7" fmla="*/ 1671304 w 1682250"/>
              <a:gd name="connsiteY7" fmla="*/ 541855 h 897049"/>
              <a:gd name="connsiteX8" fmla="*/ 1590675 w 1682250"/>
              <a:gd name="connsiteY8" fmla="*/ 834361 h 897049"/>
              <a:gd name="connsiteX9" fmla="*/ 1266823 w 1682250"/>
              <a:gd name="connsiteY9" fmla="*/ 896938 h 897049"/>
              <a:gd name="connsiteX10" fmla="*/ 1083967 w 1682250"/>
              <a:gd name="connsiteY10" fmla="*/ 833696 h 897049"/>
              <a:gd name="connsiteX0" fmla="*/ 0 w 1682250"/>
              <a:gd name="connsiteY0" fmla="*/ 123418 h 897049"/>
              <a:gd name="connsiteX1" fmla="*/ 261936 w 1682250"/>
              <a:gd name="connsiteY1" fmla="*/ 30162 h 897049"/>
              <a:gd name="connsiteX2" fmla="*/ 590549 w 1682250"/>
              <a:gd name="connsiteY2" fmla="*/ 1587 h 897049"/>
              <a:gd name="connsiteX3" fmla="*/ 819148 w 1682250"/>
              <a:gd name="connsiteY3" fmla="*/ 11112 h 897049"/>
              <a:gd name="connsiteX4" fmla="*/ 1025599 w 1682250"/>
              <a:gd name="connsiteY4" fmla="*/ 68485 h 897049"/>
              <a:gd name="connsiteX5" fmla="*/ 1263944 w 1682250"/>
              <a:gd name="connsiteY5" fmla="*/ 154320 h 897049"/>
              <a:gd name="connsiteX6" fmla="*/ 1524996 w 1682250"/>
              <a:gd name="connsiteY6" fmla="*/ 320010 h 897049"/>
              <a:gd name="connsiteX7" fmla="*/ 1671304 w 1682250"/>
              <a:gd name="connsiteY7" fmla="*/ 541855 h 897049"/>
              <a:gd name="connsiteX8" fmla="*/ 1590675 w 1682250"/>
              <a:gd name="connsiteY8" fmla="*/ 834361 h 897049"/>
              <a:gd name="connsiteX9" fmla="*/ 1266823 w 1682250"/>
              <a:gd name="connsiteY9" fmla="*/ 896938 h 897049"/>
              <a:gd name="connsiteX10" fmla="*/ 1083967 w 1682250"/>
              <a:gd name="connsiteY10" fmla="*/ 833696 h 897049"/>
              <a:gd name="connsiteX0" fmla="*/ 0 w 1682250"/>
              <a:gd name="connsiteY0" fmla="*/ 128181 h 901812"/>
              <a:gd name="connsiteX1" fmla="*/ 261936 w 1682250"/>
              <a:gd name="connsiteY1" fmla="*/ 34925 h 901812"/>
              <a:gd name="connsiteX2" fmla="*/ 514349 w 1682250"/>
              <a:gd name="connsiteY2" fmla="*/ 1587 h 901812"/>
              <a:gd name="connsiteX3" fmla="*/ 819148 w 1682250"/>
              <a:gd name="connsiteY3" fmla="*/ 15875 h 901812"/>
              <a:gd name="connsiteX4" fmla="*/ 1025599 w 1682250"/>
              <a:gd name="connsiteY4" fmla="*/ 73248 h 901812"/>
              <a:gd name="connsiteX5" fmla="*/ 1263944 w 1682250"/>
              <a:gd name="connsiteY5" fmla="*/ 159083 h 901812"/>
              <a:gd name="connsiteX6" fmla="*/ 1524996 w 1682250"/>
              <a:gd name="connsiteY6" fmla="*/ 324773 h 901812"/>
              <a:gd name="connsiteX7" fmla="*/ 1671304 w 1682250"/>
              <a:gd name="connsiteY7" fmla="*/ 546618 h 901812"/>
              <a:gd name="connsiteX8" fmla="*/ 1590675 w 1682250"/>
              <a:gd name="connsiteY8" fmla="*/ 839124 h 901812"/>
              <a:gd name="connsiteX9" fmla="*/ 1266823 w 1682250"/>
              <a:gd name="connsiteY9" fmla="*/ 901701 h 901812"/>
              <a:gd name="connsiteX10" fmla="*/ 1083967 w 1682250"/>
              <a:gd name="connsiteY10" fmla="*/ 838459 h 901812"/>
              <a:gd name="connsiteX0" fmla="*/ 0 w 1682250"/>
              <a:gd name="connsiteY0" fmla="*/ 142468 h 916099"/>
              <a:gd name="connsiteX1" fmla="*/ 261936 w 1682250"/>
              <a:gd name="connsiteY1" fmla="*/ 49212 h 916099"/>
              <a:gd name="connsiteX2" fmla="*/ 557212 w 1682250"/>
              <a:gd name="connsiteY2" fmla="*/ 1587 h 916099"/>
              <a:gd name="connsiteX3" fmla="*/ 819148 w 1682250"/>
              <a:gd name="connsiteY3" fmla="*/ 30162 h 916099"/>
              <a:gd name="connsiteX4" fmla="*/ 1025599 w 1682250"/>
              <a:gd name="connsiteY4" fmla="*/ 87535 h 916099"/>
              <a:gd name="connsiteX5" fmla="*/ 1263944 w 1682250"/>
              <a:gd name="connsiteY5" fmla="*/ 173370 h 916099"/>
              <a:gd name="connsiteX6" fmla="*/ 1524996 w 1682250"/>
              <a:gd name="connsiteY6" fmla="*/ 339060 h 916099"/>
              <a:gd name="connsiteX7" fmla="*/ 1671304 w 1682250"/>
              <a:gd name="connsiteY7" fmla="*/ 560905 h 916099"/>
              <a:gd name="connsiteX8" fmla="*/ 1590675 w 1682250"/>
              <a:gd name="connsiteY8" fmla="*/ 853411 h 916099"/>
              <a:gd name="connsiteX9" fmla="*/ 1266823 w 1682250"/>
              <a:gd name="connsiteY9" fmla="*/ 915988 h 916099"/>
              <a:gd name="connsiteX10" fmla="*/ 1083967 w 1682250"/>
              <a:gd name="connsiteY10" fmla="*/ 852746 h 916099"/>
              <a:gd name="connsiteX0" fmla="*/ 0 w 1682250"/>
              <a:gd name="connsiteY0" fmla="*/ 142468 h 916099"/>
              <a:gd name="connsiteX1" fmla="*/ 261936 w 1682250"/>
              <a:gd name="connsiteY1" fmla="*/ 49212 h 916099"/>
              <a:gd name="connsiteX2" fmla="*/ 557212 w 1682250"/>
              <a:gd name="connsiteY2" fmla="*/ 1587 h 916099"/>
              <a:gd name="connsiteX3" fmla="*/ 823911 w 1682250"/>
              <a:gd name="connsiteY3" fmla="*/ 6349 h 916099"/>
              <a:gd name="connsiteX4" fmla="*/ 1025599 w 1682250"/>
              <a:gd name="connsiteY4" fmla="*/ 87535 h 916099"/>
              <a:gd name="connsiteX5" fmla="*/ 1263944 w 1682250"/>
              <a:gd name="connsiteY5" fmla="*/ 173370 h 916099"/>
              <a:gd name="connsiteX6" fmla="*/ 1524996 w 1682250"/>
              <a:gd name="connsiteY6" fmla="*/ 339060 h 916099"/>
              <a:gd name="connsiteX7" fmla="*/ 1671304 w 1682250"/>
              <a:gd name="connsiteY7" fmla="*/ 560905 h 916099"/>
              <a:gd name="connsiteX8" fmla="*/ 1590675 w 1682250"/>
              <a:gd name="connsiteY8" fmla="*/ 853411 h 916099"/>
              <a:gd name="connsiteX9" fmla="*/ 1266823 w 1682250"/>
              <a:gd name="connsiteY9" fmla="*/ 915988 h 916099"/>
              <a:gd name="connsiteX10" fmla="*/ 1083967 w 1682250"/>
              <a:gd name="connsiteY10" fmla="*/ 852746 h 916099"/>
              <a:gd name="connsiteX0" fmla="*/ 0 w 1682250"/>
              <a:gd name="connsiteY0" fmla="*/ 142468 h 916099"/>
              <a:gd name="connsiteX1" fmla="*/ 261936 w 1682250"/>
              <a:gd name="connsiteY1" fmla="*/ 49212 h 916099"/>
              <a:gd name="connsiteX2" fmla="*/ 557212 w 1682250"/>
              <a:gd name="connsiteY2" fmla="*/ 1587 h 916099"/>
              <a:gd name="connsiteX3" fmla="*/ 823911 w 1682250"/>
              <a:gd name="connsiteY3" fmla="*/ 6349 h 916099"/>
              <a:gd name="connsiteX4" fmla="*/ 1073224 w 1682250"/>
              <a:gd name="connsiteY4" fmla="*/ 63722 h 916099"/>
              <a:gd name="connsiteX5" fmla="*/ 1263944 w 1682250"/>
              <a:gd name="connsiteY5" fmla="*/ 173370 h 916099"/>
              <a:gd name="connsiteX6" fmla="*/ 1524996 w 1682250"/>
              <a:gd name="connsiteY6" fmla="*/ 339060 h 916099"/>
              <a:gd name="connsiteX7" fmla="*/ 1671304 w 1682250"/>
              <a:gd name="connsiteY7" fmla="*/ 560905 h 916099"/>
              <a:gd name="connsiteX8" fmla="*/ 1590675 w 1682250"/>
              <a:gd name="connsiteY8" fmla="*/ 853411 h 916099"/>
              <a:gd name="connsiteX9" fmla="*/ 1266823 w 1682250"/>
              <a:gd name="connsiteY9" fmla="*/ 915988 h 916099"/>
              <a:gd name="connsiteX10" fmla="*/ 1083967 w 1682250"/>
              <a:gd name="connsiteY10" fmla="*/ 852746 h 916099"/>
              <a:gd name="connsiteX0" fmla="*/ 0 w 1682250"/>
              <a:gd name="connsiteY0" fmla="*/ 142468 h 916099"/>
              <a:gd name="connsiteX1" fmla="*/ 261936 w 1682250"/>
              <a:gd name="connsiteY1" fmla="*/ 49212 h 916099"/>
              <a:gd name="connsiteX2" fmla="*/ 557212 w 1682250"/>
              <a:gd name="connsiteY2" fmla="*/ 1587 h 916099"/>
              <a:gd name="connsiteX3" fmla="*/ 823911 w 1682250"/>
              <a:gd name="connsiteY3" fmla="*/ 6349 h 916099"/>
              <a:gd name="connsiteX4" fmla="*/ 1073224 w 1682250"/>
              <a:gd name="connsiteY4" fmla="*/ 63722 h 916099"/>
              <a:gd name="connsiteX5" fmla="*/ 1292519 w 1682250"/>
              <a:gd name="connsiteY5" fmla="*/ 154320 h 916099"/>
              <a:gd name="connsiteX6" fmla="*/ 1524996 w 1682250"/>
              <a:gd name="connsiteY6" fmla="*/ 339060 h 916099"/>
              <a:gd name="connsiteX7" fmla="*/ 1671304 w 1682250"/>
              <a:gd name="connsiteY7" fmla="*/ 560905 h 916099"/>
              <a:gd name="connsiteX8" fmla="*/ 1590675 w 1682250"/>
              <a:gd name="connsiteY8" fmla="*/ 853411 h 916099"/>
              <a:gd name="connsiteX9" fmla="*/ 1266823 w 1682250"/>
              <a:gd name="connsiteY9" fmla="*/ 915988 h 916099"/>
              <a:gd name="connsiteX10" fmla="*/ 1083967 w 1682250"/>
              <a:gd name="connsiteY10" fmla="*/ 852746 h 916099"/>
              <a:gd name="connsiteX0" fmla="*/ 0 w 1682250"/>
              <a:gd name="connsiteY0" fmla="*/ 142468 h 920067"/>
              <a:gd name="connsiteX1" fmla="*/ 261936 w 1682250"/>
              <a:gd name="connsiteY1" fmla="*/ 49212 h 920067"/>
              <a:gd name="connsiteX2" fmla="*/ 557212 w 1682250"/>
              <a:gd name="connsiteY2" fmla="*/ 1587 h 920067"/>
              <a:gd name="connsiteX3" fmla="*/ 823911 w 1682250"/>
              <a:gd name="connsiteY3" fmla="*/ 6349 h 920067"/>
              <a:gd name="connsiteX4" fmla="*/ 1073224 w 1682250"/>
              <a:gd name="connsiteY4" fmla="*/ 63722 h 920067"/>
              <a:gd name="connsiteX5" fmla="*/ 1292519 w 1682250"/>
              <a:gd name="connsiteY5" fmla="*/ 154320 h 920067"/>
              <a:gd name="connsiteX6" fmla="*/ 1524996 w 1682250"/>
              <a:gd name="connsiteY6" fmla="*/ 339060 h 920067"/>
              <a:gd name="connsiteX7" fmla="*/ 1671304 w 1682250"/>
              <a:gd name="connsiteY7" fmla="*/ 560905 h 920067"/>
              <a:gd name="connsiteX8" fmla="*/ 1590675 w 1682250"/>
              <a:gd name="connsiteY8" fmla="*/ 853411 h 920067"/>
              <a:gd name="connsiteX9" fmla="*/ 1266823 w 1682250"/>
              <a:gd name="connsiteY9" fmla="*/ 915988 h 920067"/>
              <a:gd name="connsiteX10" fmla="*/ 941092 w 1682250"/>
              <a:gd name="connsiteY10" fmla="*/ 828934 h 920067"/>
              <a:gd name="connsiteX0" fmla="*/ 0 w 1682250"/>
              <a:gd name="connsiteY0" fmla="*/ 142468 h 920067"/>
              <a:gd name="connsiteX1" fmla="*/ 261936 w 1682250"/>
              <a:gd name="connsiteY1" fmla="*/ 49212 h 920067"/>
              <a:gd name="connsiteX2" fmla="*/ 557212 w 1682250"/>
              <a:gd name="connsiteY2" fmla="*/ 1587 h 920067"/>
              <a:gd name="connsiteX3" fmla="*/ 823911 w 1682250"/>
              <a:gd name="connsiteY3" fmla="*/ 6349 h 920067"/>
              <a:gd name="connsiteX4" fmla="*/ 1073224 w 1682250"/>
              <a:gd name="connsiteY4" fmla="*/ 63722 h 920067"/>
              <a:gd name="connsiteX5" fmla="*/ 1292519 w 1682250"/>
              <a:gd name="connsiteY5" fmla="*/ 154320 h 920067"/>
              <a:gd name="connsiteX6" fmla="*/ 1524996 w 1682250"/>
              <a:gd name="connsiteY6" fmla="*/ 339060 h 920067"/>
              <a:gd name="connsiteX7" fmla="*/ 1671304 w 1682250"/>
              <a:gd name="connsiteY7" fmla="*/ 560905 h 920067"/>
              <a:gd name="connsiteX8" fmla="*/ 1590675 w 1682250"/>
              <a:gd name="connsiteY8" fmla="*/ 853411 h 920067"/>
              <a:gd name="connsiteX9" fmla="*/ 1266823 w 1682250"/>
              <a:gd name="connsiteY9" fmla="*/ 915988 h 920067"/>
              <a:gd name="connsiteX10" fmla="*/ 1119186 w 1682250"/>
              <a:gd name="connsiteY10" fmla="*/ 877888 h 920067"/>
              <a:gd name="connsiteX11" fmla="*/ 941092 w 1682250"/>
              <a:gd name="connsiteY11" fmla="*/ 828934 h 920067"/>
              <a:gd name="connsiteX0" fmla="*/ 0 w 1682250"/>
              <a:gd name="connsiteY0" fmla="*/ 142468 h 922449"/>
              <a:gd name="connsiteX1" fmla="*/ 261936 w 1682250"/>
              <a:gd name="connsiteY1" fmla="*/ 49212 h 922449"/>
              <a:gd name="connsiteX2" fmla="*/ 557212 w 1682250"/>
              <a:gd name="connsiteY2" fmla="*/ 1587 h 922449"/>
              <a:gd name="connsiteX3" fmla="*/ 823911 w 1682250"/>
              <a:gd name="connsiteY3" fmla="*/ 6349 h 922449"/>
              <a:gd name="connsiteX4" fmla="*/ 1073224 w 1682250"/>
              <a:gd name="connsiteY4" fmla="*/ 63722 h 922449"/>
              <a:gd name="connsiteX5" fmla="*/ 1292519 w 1682250"/>
              <a:gd name="connsiteY5" fmla="*/ 154320 h 922449"/>
              <a:gd name="connsiteX6" fmla="*/ 1524996 w 1682250"/>
              <a:gd name="connsiteY6" fmla="*/ 339060 h 922449"/>
              <a:gd name="connsiteX7" fmla="*/ 1671304 w 1682250"/>
              <a:gd name="connsiteY7" fmla="*/ 560905 h 922449"/>
              <a:gd name="connsiteX8" fmla="*/ 1590675 w 1682250"/>
              <a:gd name="connsiteY8" fmla="*/ 853411 h 922449"/>
              <a:gd name="connsiteX9" fmla="*/ 1266823 w 1682250"/>
              <a:gd name="connsiteY9" fmla="*/ 915988 h 922449"/>
              <a:gd name="connsiteX10" fmla="*/ 1090611 w 1682250"/>
              <a:gd name="connsiteY10" fmla="*/ 892176 h 922449"/>
              <a:gd name="connsiteX11" fmla="*/ 941092 w 1682250"/>
              <a:gd name="connsiteY11" fmla="*/ 828934 h 922449"/>
              <a:gd name="connsiteX0" fmla="*/ 0 w 1682250"/>
              <a:gd name="connsiteY0" fmla="*/ 142468 h 922449"/>
              <a:gd name="connsiteX1" fmla="*/ 261936 w 1682250"/>
              <a:gd name="connsiteY1" fmla="*/ 49212 h 922449"/>
              <a:gd name="connsiteX2" fmla="*/ 557212 w 1682250"/>
              <a:gd name="connsiteY2" fmla="*/ 1587 h 922449"/>
              <a:gd name="connsiteX3" fmla="*/ 823911 w 1682250"/>
              <a:gd name="connsiteY3" fmla="*/ 6349 h 922449"/>
              <a:gd name="connsiteX4" fmla="*/ 1073224 w 1682250"/>
              <a:gd name="connsiteY4" fmla="*/ 63722 h 922449"/>
              <a:gd name="connsiteX5" fmla="*/ 1292519 w 1682250"/>
              <a:gd name="connsiteY5" fmla="*/ 154320 h 922449"/>
              <a:gd name="connsiteX6" fmla="*/ 1524996 w 1682250"/>
              <a:gd name="connsiteY6" fmla="*/ 339060 h 922449"/>
              <a:gd name="connsiteX7" fmla="*/ 1671304 w 1682250"/>
              <a:gd name="connsiteY7" fmla="*/ 560905 h 922449"/>
              <a:gd name="connsiteX8" fmla="*/ 1590675 w 1682250"/>
              <a:gd name="connsiteY8" fmla="*/ 853411 h 922449"/>
              <a:gd name="connsiteX9" fmla="*/ 1381123 w 1682250"/>
              <a:gd name="connsiteY9" fmla="*/ 915988 h 922449"/>
              <a:gd name="connsiteX10" fmla="*/ 1090611 w 1682250"/>
              <a:gd name="connsiteY10" fmla="*/ 892176 h 922449"/>
              <a:gd name="connsiteX11" fmla="*/ 941092 w 1682250"/>
              <a:gd name="connsiteY11" fmla="*/ 828934 h 922449"/>
              <a:gd name="connsiteX0" fmla="*/ 0 w 1688600"/>
              <a:gd name="connsiteY0" fmla="*/ 142468 h 926418"/>
              <a:gd name="connsiteX1" fmla="*/ 261936 w 1688600"/>
              <a:gd name="connsiteY1" fmla="*/ 49212 h 926418"/>
              <a:gd name="connsiteX2" fmla="*/ 557212 w 1688600"/>
              <a:gd name="connsiteY2" fmla="*/ 1587 h 926418"/>
              <a:gd name="connsiteX3" fmla="*/ 823911 w 1688600"/>
              <a:gd name="connsiteY3" fmla="*/ 6349 h 926418"/>
              <a:gd name="connsiteX4" fmla="*/ 1073224 w 1688600"/>
              <a:gd name="connsiteY4" fmla="*/ 63722 h 926418"/>
              <a:gd name="connsiteX5" fmla="*/ 1292519 w 1688600"/>
              <a:gd name="connsiteY5" fmla="*/ 154320 h 926418"/>
              <a:gd name="connsiteX6" fmla="*/ 1524996 w 1688600"/>
              <a:gd name="connsiteY6" fmla="*/ 339060 h 926418"/>
              <a:gd name="connsiteX7" fmla="*/ 1671304 w 1688600"/>
              <a:gd name="connsiteY7" fmla="*/ 560905 h 926418"/>
              <a:gd name="connsiteX8" fmla="*/ 1628775 w 1688600"/>
              <a:gd name="connsiteY8" fmla="*/ 829598 h 926418"/>
              <a:gd name="connsiteX9" fmla="*/ 1381123 w 1688600"/>
              <a:gd name="connsiteY9" fmla="*/ 915988 h 926418"/>
              <a:gd name="connsiteX10" fmla="*/ 1090611 w 1688600"/>
              <a:gd name="connsiteY10" fmla="*/ 892176 h 926418"/>
              <a:gd name="connsiteX11" fmla="*/ 941092 w 1688600"/>
              <a:gd name="connsiteY11" fmla="*/ 828934 h 926418"/>
              <a:gd name="connsiteX0" fmla="*/ 0 w 1688600"/>
              <a:gd name="connsiteY0" fmla="*/ 142468 h 928799"/>
              <a:gd name="connsiteX1" fmla="*/ 261936 w 1688600"/>
              <a:gd name="connsiteY1" fmla="*/ 49212 h 928799"/>
              <a:gd name="connsiteX2" fmla="*/ 557212 w 1688600"/>
              <a:gd name="connsiteY2" fmla="*/ 1587 h 928799"/>
              <a:gd name="connsiteX3" fmla="*/ 823911 w 1688600"/>
              <a:gd name="connsiteY3" fmla="*/ 6349 h 928799"/>
              <a:gd name="connsiteX4" fmla="*/ 1073224 w 1688600"/>
              <a:gd name="connsiteY4" fmla="*/ 63722 h 928799"/>
              <a:gd name="connsiteX5" fmla="*/ 1292519 w 1688600"/>
              <a:gd name="connsiteY5" fmla="*/ 154320 h 928799"/>
              <a:gd name="connsiteX6" fmla="*/ 1524996 w 1688600"/>
              <a:gd name="connsiteY6" fmla="*/ 339060 h 928799"/>
              <a:gd name="connsiteX7" fmla="*/ 1671304 w 1688600"/>
              <a:gd name="connsiteY7" fmla="*/ 560905 h 928799"/>
              <a:gd name="connsiteX8" fmla="*/ 1628775 w 1688600"/>
              <a:gd name="connsiteY8" fmla="*/ 829598 h 928799"/>
              <a:gd name="connsiteX9" fmla="*/ 1381123 w 1688600"/>
              <a:gd name="connsiteY9" fmla="*/ 915988 h 928799"/>
              <a:gd name="connsiteX10" fmla="*/ 1057274 w 1688600"/>
              <a:gd name="connsiteY10" fmla="*/ 906464 h 928799"/>
              <a:gd name="connsiteX11" fmla="*/ 941092 w 1688600"/>
              <a:gd name="connsiteY11" fmla="*/ 828934 h 928799"/>
              <a:gd name="connsiteX0" fmla="*/ 0 w 1688600"/>
              <a:gd name="connsiteY0" fmla="*/ 142468 h 928799"/>
              <a:gd name="connsiteX1" fmla="*/ 261936 w 1688600"/>
              <a:gd name="connsiteY1" fmla="*/ 49212 h 928799"/>
              <a:gd name="connsiteX2" fmla="*/ 557212 w 1688600"/>
              <a:gd name="connsiteY2" fmla="*/ 1587 h 928799"/>
              <a:gd name="connsiteX3" fmla="*/ 823911 w 1688600"/>
              <a:gd name="connsiteY3" fmla="*/ 6349 h 928799"/>
              <a:gd name="connsiteX4" fmla="*/ 1073224 w 1688600"/>
              <a:gd name="connsiteY4" fmla="*/ 63722 h 928799"/>
              <a:gd name="connsiteX5" fmla="*/ 1292519 w 1688600"/>
              <a:gd name="connsiteY5" fmla="*/ 154320 h 928799"/>
              <a:gd name="connsiteX6" fmla="*/ 1524996 w 1688600"/>
              <a:gd name="connsiteY6" fmla="*/ 339060 h 928799"/>
              <a:gd name="connsiteX7" fmla="*/ 1671304 w 1688600"/>
              <a:gd name="connsiteY7" fmla="*/ 560905 h 928799"/>
              <a:gd name="connsiteX8" fmla="*/ 1628775 w 1688600"/>
              <a:gd name="connsiteY8" fmla="*/ 829598 h 928799"/>
              <a:gd name="connsiteX9" fmla="*/ 1381123 w 1688600"/>
              <a:gd name="connsiteY9" fmla="*/ 915988 h 928799"/>
              <a:gd name="connsiteX10" fmla="*/ 1057274 w 1688600"/>
              <a:gd name="connsiteY10" fmla="*/ 906464 h 928799"/>
              <a:gd name="connsiteX11" fmla="*/ 902992 w 1688600"/>
              <a:gd name="connsiteY11" fmla="*/ 857509 h 928799"/>
              <a:gd name="connsiteX0" fmla="*/ 0 w 1688600"/>
              <a:gd name="connsiteY0" fmla="*/ 142468 h 928799"/>
              <a:gd name="connsiteX1" fmla="*/ 261936 w 1688600"/>
              <a:gd name="connsiteY1" fmla="*/ 49212 h 928799"/>
              <a:gd name="connsiteX2" fmla="*/ 557212 w 1688600"/>
              <a:gd name="connsiteY2" fmla="*/ 1587 h 928799"/>
              <a:gd name="connsiteX3" fmla="*/ 823911 w 1688600"/>
              <a:gd name="connsiteY3" fmla="*/ 6349 h 928799"/>
              <a:gd name="connsiteX4" fmla="*/ 1073224 w 1688600"/>
              <a:gd name="connsiteY4" fmla="*/ 63722 h 928799"/>
              <a:gd name="connsiteX5" fmla="*/ 1292519 w 1688600"/>
              <a:gd name="connsiteY5" fmla="*/ 154320 h 928799"/>
              <a:gd name="connsiteX6" fmla="*/ 1524996 w 1688600"/>
              <a:gd name="connsiteY6" fmla="*/ 339060 h 928799"/>
              <a:gd name="connsiteX7" fmla="*/ 1671304 w 1688600"/>
              <a:gd name="connsiteY7" fmla="*/ 560905 h 928799"/>
              <a:gd name="connsiteX8" fmla="*/ 1628775 w 1688600"/>
              <a:gd name="connsiteY8" fmla="*/ 829598 h 928799"/>
              <a:gd name="connsiteX9" fmla="*/ 1381123 w 1688600"/>
              <a:gd name="connsiteY9" fmla="*/ 915988 h 928799"/>
              <a:gd name="connsiteX10" fmla="*/ 1057274 w 1688600"/>
              <a:gd name="connsiteY10" fmla="*/ 906464 h 928799"/>
              <a:gd name="connsiteX11" fmla="*/ 898229 w 1688600"/>
              <a:gd name="connsiteY11" fmla="*/ 843222 h 928799"/>
              <a:gd name="connsiteX0" fmla="*/ 0 w 1688600"/>
              <a:gd name="connsiteY0" fmla="*/ 142468 h 928799"/>
              <a:gd name="connsiteX1" fmla="*/ 261936 w 1688600"/>
              <a:gd name="connsiteY1" fmla="*/ 49212 h 928799"/>
              <a:gd name="connsiteX2" fmla="*/ 557212 w 1688600"/>
              <a:gd name="connsiteY2" fmla="*/ 1587 h 928799"/>
              <a:gd name="connsiteX3" fmla="*/ 823911 w 1688600"/>
              <a:gd name="connsiteY3" fmla="*/ 6349 h 928799"/>
              <a:gd name="connsiteX4" fmla="*/ 1073224 w 1688600"/>
              <a:gd name="connsiteY4" fmla="*/ 63722 h 928799"/>
              <a:gd name="connsiteX5" fmla="*/ 1292519 w 1688600"/>
              <a:gd name="connsiteY5" fmla="*/ 154320 h 928799"/>
              <a:gd name="connsiteX6" fmla="*/ 1524996 w 1688600"/>
              <a:gd name="connsiteY6" fmla="*/ 339060 h 928799"/>
              <a:gd name="connsiteX7" fmla="*/ 1671304 w 1688600"/>
              <a:gd name="connsiteY7" fmla="*/ 560905 h 928799"/>
              <a:gd name="connsiteX8" fmla="*/ 1628775 w 1688600"/>
              <a:gd name="connsiteY8" fmla="*/ 829598 h 928799"/>
              <a:gd name="connsiteX9" fmla="*/ 1381123 w 1688600"/>
              <a:gd name="connsiteY9" fmla="*/ 915988 h 928799"/>
              <a:gd name="connsiteX10" fmla="*/ 1057274 w 1688600"/>
              <a:gd name="connsiteY10" fmla="*/ 906464 h 928799"/>
              <a:gd name="connsiteX11" fmla="*/ 898229 w 1688600"/>
              <a:gd name="connsiteY11" fmla="*/ 843222 h 928799"/>
              <a:gd name="connsiteX0" fmla="*/ 0 w 1688600"/>
              <a:gd name="connsiteY0" fmla="*/ 142468 h 928799"/>
              <a:gd name="connsiteX1" fmla="*/ 261936 w 1688600"/>
              <a:gd name="connsiteY1" fmla="*/ 49212 h 928799"/>
              <a:gd name="connsiteX2" fmla="*/ 557212 w 1688600"/>
              <a:gd name="connsiteY2" fmla="*/ 1587 h 928799"/>
              <a:gd name="connsiteX3" fmla="*/ 823911 w 1688600"/>
              <a:gd name="connsiteY3" fmla="*/ 6349 h 928799"/>
              <a:gd name="connsiteX4" fmla="*/ 1073224 w 1688600"/>
              <a:gd name="connsiteY4" fmla="*/ 63722 h 928799"/>
              <a:gd name="connsiteX5" fmla="*/ 1292519 w 1688600"/>
              <a:gd name="connsiteY5" fmla="*/ 154320 h 928799"/>
              <a:gd name="connsiteX6" fmla="*/ 1524996 w 1688600"/>
              <a:gd name="connsiteY6" fmla="*/ 339060 h 928799"/>
              <a:gd name="connsiteX7" fmla="*/ 1671304 w 1688600"/>
              <a:gd name="connsiteY7" fmla="*/ 560905 h 928799"/>
              <a:gd name="connsiteX8" fmla="*/ 1628775 w 1688600"/>
              <a:gd name="connsiteY8" fmla="*/ 829598 h 928799"/>
              <a:gd name="connsiteX9" fmla="*/ 1381123 w 1688600"/>
              <a:gd name="connsiteY9" fmla="*/ 915988 h 928799"/>
              <a:gd name="connsiteX10" fmla="*/ 1057274 w 1688600"/>
              <a:gd name="connsiteY10" fmla="*/ 906464 h 928799"/>
              <a:gd name="connsiteX11" fmla="*/ 898229 w 1688600"/>
              <a:gd name="connsiteY11" fmla="*/ 843222 h 928799"/>
              <a:gd name="connsiteX0" fmla="*/ 0 w 1688600"/>
              <a:gd name="connsiteY0" fmla="*/ 161518 h 947849"/>
              <a:gd name="connsiteX1" fmla="*/ 261936 w 1688600"/>
              <a:gd name="connsiteY1" fmla="*/ 68262 h 947849"/>
              <a:gd name="connsiteX2" fmla="*/ 590550 w 1688600"/>
              <a:gd name="connsiteY2" fmla="*/ 1587 h 947849"/>
              <a:gd name="connsiteX3" fmla="*/ 823911 w 1688600"/>
              <a:gd name="connsiteY3" fmla="*/ 25399 h 947849"/>
              <a:gd name="connsiteX4" fmla="*/ 1073224 w 1688600"/>
              <a:gd name="connsiteY4" fmla="*/ 82772 h 947849"/>
              <a:gd name="connsiteX5" fmla="*/ 1292519 w 1688600"/>
              <a:gd name="connsiteY5" fmla="*/ 173370 h 947849"/>
              <a:gd name="connsiteX6" fmla="*/ 1524996 w 1688600"/>
              <a:gd name="connsiteY6" fmla="*/ 358110 h 947849"/>
              <a:gd name="connsiteX7" fmla="*/ 1671304 w 1688600"/>
              <a:gd name="connsiteY7" fmla="*/ 579955 h 947849"/>
              <a:gd name="connsiteX8" fmla="*/ 1628775 w 1688600"/>
              <a:gd name="connsiteY8" fmla="*/ 848648 h 947849"/>
              <a:gd name="connsiteX9" fmla="*/ 1381123 w 1688600"/>
              <a:gd name="connsiteY9" fmla="*/ 935038 h 947849"/>
              <a:gd name="connsiteX10" fmla="*/ 1057274 w 1688600"/>
              <a:gd name="connsiteY10" fmla="*/ 925514 h 947849"/>
              <a:gd name="connsiteX11" fmla="*/ 898229 w 1688600"/>
              <a:gd name="connsiteY11" fmla="*/ 862272 h 947849"/>
              <a:gd name="connsiteX0" fmla="*/ 0 w 1688600"/>
              <a:gd name="connsiteY0" fmla="*/ 147231 h 933562"/>
              <a:gd name="connsiteX1" fmla="*/ 261936 w 1688600"/>
              <a:gd name="connsiteY1" fmla="*/ 53975 h 933562"/>
              <a:gd name="connsiteX2" fmla="*/ 523875 w 1688600"/>
              <a:gd name="connsiteY2" fmla="*/ 1587 h 933562"/>
              <a:gd name="connsiteX3" fmla="*/ 823911 w 1688600"/>
              <a:gd name="connsiteY3" fmla="*/ 11112 h 933562"/>
              <a:gd name="connsiteX4" fmla="*/ 1073224 w 1688600"/>
              <a:gd name="connsiteY4" fmla="*/ 68485 h 933562"/>
              <a:gd name="connsiteX5" fmla="*/ 1292519 w 1688600"/>
              <a:gd name="connsiteY5" fmla="*/ 159083 h 933562"/>
              <a:gd name="connsiteX6" fmla="*/ 1524996 w 1688600"/>
              <a:gd name="connsiteY6" fmla="*/ 343823 h 933562"/>
              <a:gd name="connsiteX7" fmla="*/ 1671304 w 1688600"/>
              <a:gd name="connsiteY7" fmla="*/ 565668 h 933562"/>
              <a:gd name="connsiteX8" fmla="*/ 1628775 w 1688600"/>
              <a:gd name="connsiteY8" fmla="*/ 834361 h 933562"/>
              <a:gd name="connsiteX9" fmla="*/ 1381123 w 1688600"/>
              <a:gd name="connsiteY9" fmla="*/ 920751 h 933562"/>
              <a:gd name="connsiteX10" fmla="*/ 1057274 w 1688600"/>
              <a:gd name="connsiteY10" fmla="*/ 911227 h 933562"/>
              <a:gd name="connsiteX11" fmla="*/ 898229 w 1688600"/>
              <a:gd name="connsiteY11" fmla="*/ 847985 h 933562"/>
              <a:gd name="connsiteX0" fmla="*/ 0 w 1688600"/>
              <a:gd name="connsiteY0" fmla="*/ 151993 h 938324"/>
              <a:gd name="connsiteX1" fmla="*/ 261936 w 1688600"/>
              <a:gd name="connsiteY1" fmla="*/ 58737 h 938324"/>
              <a:gd name="connsiteX2" fmla="*/ 614362 w 1688600"/>
              <a:gd name="connsiteY2" fmla="*/ 1587 h 938324"/>
              <a:gd name="connsiteX3" fmla="*/ 823911 w 1688600"/>
              <a:gd name="connsiteY3" fmla="*/ 15874 h 938324"/>
              <a:gd name="connsiteX4" fmla="*/ 1073224 w 1688600"/>
              <a:gd name="connsiteY4" fmla="*/ 73247 h 938324"/>
              <a:gd name="connsiteX5" fmla="*/ 1292519 w 1688600"/>
              <a:gd name="connsiteY5" fmla="*/ 163845 h 938324"/>
              <a:gd name="connsiteX6" fmla="*/ 1524996 w 1688600"/>
              <a:gd name="connsiteY6" fmla="*/ 348585 h 938324"/>
              <a:gd name="connsiteX7" fmla="*/ 1671304 w 1688600"/>
              <a:gd name="connsiteY7" fmla="*/ 570430 h 938324"/>
              <a:gd name="connsiteX8" fmla="*/ 1628775 w 1688600"/>
              <a:gd name="connsiteY8" fmla="*/ 839123 h 938324"/>
              <a:gd name="connsiteX9" fmla="*/ 1381123 w 1688600"/>
              <a:gd name="connsiteY9" fmla="*/ 925513 h 938324"/>
              <a:gd name="connsiteX10" fmla="*/ 1057274 w 1688600"/>
              <a:gd name="connsiteY10" fmla="*/ 915989 h 938324"/>
              <a:gd name="connsiteX11" fmla="*/ 898229 w 1688600"/>
              <a:gd name="connsiteY11" fmla="*/ 852747 h 93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88600" h="938324">
                <a:moveTo>
                  <a:pt x="0" y="151993"/>
                </a:moveTo>
                <a:cubicBezTo>
                  <a:pt x="50006" y="138038"/>
                  <a:pt x="159542" y="83805"/>
                  <a:pt x="261936" y="58737"/>
                </a:cubicBezTo>
                <a:cubicBezTo>
                  <a:pt x="364330" y="33669"/>
                  <a:pt x="515937" y="0"/>
                  <a:pt x="614362" y="1587"/>
                </a:cubicBezTo>
                <a:lnTo>
                  <a:pt x="823911" y="15874"/>
                </a:lnTo>
                <a:cubicBezTo>
                  <a:pt x="868638" y="21800"/>
                  <a:pt x="995123" y="48585"/>
                  <a:pt x="1073224" y="73247"/>
                </a:cubicBezTo>
                <a:cubicBezTo>
                  <a:pt x="1151325" y="97909"/>
                  <a:pt x="1217224" y="117955"/>
                  <a:pt x="1292519" y="163845"/>
                </a:cubicBezTo>
                <a:cubicBezTo>
                  <a:pt x="1367814" y="209735"/>
                  <a:pt x="1461865" y="280821"/>
                  <a:pt x="1524996" y="348585"/>
                </a:cubicBezTo>
                <a:cubicBezTo>
                  <a:pt x="1588127" y="416349"/>
                  <a:pt x="1654008" y="488674"/>
                  <a:pt x="1671304" y="570430"/>
                </a:cubicBezTo>
                <a:cubicBezTo>
                  <a:pt x="1688600" y="652186"/>
                  <a:pt x="1677138" y="779943"/>
                  <a:pt x="1628775" y="839123"/>
                </a:cubicBezTo>
                <a:cubicBezTo>
                  <a:pt x="1580412" y="898303"/>
                  <a:pt x="1476373" y="912702"/>
                  <a:pt x="1381123" y="925513"/>
                </a:cubicBezTo>
                <a:cubicBezTo>
                  <a:pt x="1285873" y="938324"/>
                  <a:pt x="1111563" y="930498"/>
                  <a:pt x="1057274" y="915989"/>
                </a:cubicBezTo>
                <a:cubicBezTo>
                  <a:pt x="1004259" y="894908"/>
                  <a:pt x="965532" y="888115"/>
                  <a:pt x="898229" y="852747"/>
                </a:cubicBezTo>
              </a:path>
            </a:pathLst>
          </a:custGeom>
          <a:ln>
            <a:solidFill>
              <a:schemeClr val="accent1">
                <a:lumMod val="75000"/>
              </a:schemeClr>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a:p>
        </p:txBody>
      </p:sp>
      <p:cxnSp>
        <p:nvCxnSpPr>
          <p:cNvPr id="40" name="Straight Arrow Connector 39">
            <a:extLst>
              <a:ext uri="{FF2B5EF4-FFF2-40B4-BE49-F238E27FC236}">
                <a16:creationId xmlns:a16="http://schemas.microsoft.com/office/drawing/2014/main" id="{B757B2F1-18E2-405F-A961-001E9B35E9B5}"/>
              </a:ext>
              <a:ext uri="{C183D7F6-B498-43B3-948B-1728B52AA6E4}">
                <adec:decorative xmlns:adec="http://schemas.microsoft.com/office/drawing/2017/decorative" val="1"/>
              </a:ext>
            </a:extLst>
          </p:cNvPr>
          <p:cNvCxnSpPr>
            <a:stCxn id="38" idx="11"/>
          </p:cNvCxnSpPr>
          <p:nvPr/>
        </p:nvCxnSpPr>
        <p:spPr>
          <a:xfrm flipH="1" flipV="1">
            <a:off x="3800475" y="5557838"/>
            <a:ext cx="65088" cy="41275"/>
          </a:xfrm>
          <a:prstGeom prst="straightConnector1">
            <a:avLst/>
          </a:prstGeom>
          <a:ln w="3175">
            <a:tailEnd type="triangle" w="sm" len="sm"/>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3FEC75E0-126C-5537-53C7-0F0ACDC7A0F1}"/>
              </a:ext>
            </a:extLst>
          </p:cNvPr>
          <p:cNvGrpSpPr/>
          <p:nvPr/>
        </p:nvGrpSpPr>
        <p:grpSpPr>
          <a:xfrm>
            <a:off x="2187604" y="1262431"/>
            <a:ext cx="5899334" cy="2146300"/>
            <a:chOff x="2177866" y="1231900"/>
            <a:chExt cx="5899334" cy="2146300"/>
          </a:xfrm>
        </p:grpSpPr>
        <p:sp>
          <p:nvSpPr>
            <p:cNvPr id="100363" name="Line 4">
              <a:extLst>
                <a:ext uri="{FF2B5EF4-FFF2-40B4-BE49-F238E27FC236}">
                  <a16:creationId xmlns:a16="http://schemas.microsoft.com/office/drawing/2014/main" id="{141E5524-727D-4607-AC95-D89A60298DD6}"/>
                </a:ext>
              </a:extLst>
            </p:cNvPr>
            <p:cNvSpPr>
              <a:spLocks noChangeShapeType="1"/>
            </p:cNvSpPr>
            <p:nvPr/>
          </p:nvSpPr>
          <p:spPr bwMode="auto">
            <a:xfrm>
              <a:off x="2177866" y="3378200"/>
              <a:ext cx="5418886" cy="0"/>
            </a:xfrm>
            <a:prstGeom prst="line">
              <a:avLst/>
            </a:prstGeom>
            <a:noFill/>
            <a:ln w="50800">
              <a:solidFill>
                <a:srgbClr val="996633"/>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23" name="Rectangle 5">
              <a:extLst>
                <a:ext uri="{FF2B5EF4-FFF2-40B4-BE49-F238E27FC236}">
                  <a16:creationId xmlns:a16="http://schemas.microsoft.com/office/drawing/2014/main" id="{89B258A3-026F-4E6D-BF00-555D77FFEFB0}"/>
                </a:ext>
              </a:extLst>
            </p:cNvPr>
            <p:cNvSpPr>
              <a:spLocks noChangeArrowheads="1"/>
            </p:cNvSpPr>
            <p:nvPr/>
          </p:nvSpPr>
          <p:spPr bwMode="auto">
            <a:xfrm>
              <a:off x="3124665" y="2233753"/>
              <a:ext cx="136487" cy="1118633"/>
            </a:xfrm>
            <a:prstGeom prst="rect">
              <a:avLst/>
            </a:prstGeom>
            <a:gradFill rotWithShape="0">
              <a:gsLst>
                <a:gs pos="0">
                  <a:schemeClr val="accent1">
                    <a:gamma/>
                    <a:shade val="46275"/>
                    <a:invGamma/>
                  </a:schemeClr>
                </a:gs>
                <a:gs pos="100000">
                  <a:schemeClr val="accent1"/>
                </a:gs>
              </a:gsLst>
              <a:lin ang="5400000" scaled="1"/>
            </a:gradFill>
            <a:ln w="9525">
              <a:solidFill>
                <a:schemeClr val="tx1"/>
              </a:solidFill>
              <a:miter lim="800000"/>
              <a:headEnd/>
              <a:tailEnd/>
            </a:ln>
            <a:effectLst/>
          </p:spPr>
          <p:txBody>
            <a:bodyPr wrap="none" anchor="ctr"/>
            <a:lstStyle/>
            <a:p>
              <a:pPr eaLnBrk="1" hangingPunct="1">
                <a:defRPr/>
              </a:pPr>
              <a:endParaRPr lang="en-US">
                <a:latin typeface="Arial" charset="0"/>
                <a:cs typeface="+mn-cs"/>
              </a:endParaRPr>
            </a:p>
          </p:txBody>
        </p:sp>
        <p:sp>
          <p:nvSpPr>
            <p:cNvPr id="100365" name="Freeform 8">
              <a:extLst>
                <a:ext uri="{FF2B5EF4-FFF2-40B4-BE49-F238E27FC236}">
                  <a16:creationId xmlns:a16="http://schemas.microsoft.com/office/drawing/2014/main" id="{92FB2019-4F51-4AE7-B324-270C591A03B4}"/>
                </a:ext>
              </a:extLst>
            </p:cNvPr>
            <p:cNvSpPr>
              <a:spLocks/>
            </p:cNvSpPr>
            <p:nvPr/>
          </p:nvSpPr>
          <p:spPr bwMode="auto">
            <a:xfrm>
              <a:off x="3116058" y="1231900"/>
              <a:ext cx="4574145" cy="1027667"/>
            </a:xfrm>
            <a:custGeom>
              <a:avLst/>
              <a:gdLst>
                <a:gd name="T0" fmla="*/ 0 w 10750"/>
                <a:gd name="T1" fmla="*/ 0 h 10856"/>
                <a:gd name="T2" fmla="*/ 0 w 10750"/>
                <a:gd name="T3" fmla="*/ 0 h 10856"/>
                <a:gd name="T4" fmla="*/ 0 w 10750"/>
                <a:gd name="T5" fmla="*/ 0 h 10856"/>
                <a:gd name="T6" fmla="*/ 0 w 10750"/>
                <a:gd name="T7" fmla="*/ 0 h 10856"/>
                <a:gd name="T8" fmla="*/ 0 w 10750"/>
                <a:gd name="T9" fmla="*/ 0 h 10856"/>
                <a:gd name="T10" fmla="*/ 0 w 10750"/>
                <a:gd name="T11" fmla="*/ 0 h 10856"/>
                <a:gd name="T12" fmla="*/ 0 w 10750"/>
                <a:gd name="T13" fmla="*/ 0 h 10856"/>
                <a:gd name="T14" fmla="*/ 0 w 10750"/>
                <a:gd name="T15" fmla="*/ 0 h 10856"/>
                <a:gd name="T16" fmla="*/ 0 w 10750"/>
                <a:gd name="T17" fmla="*/ 0 h 10856"/>
                <a:gd name="T18" fmla="*/ 0 w 10750"/>
                <a:gd name="T19" fmla="*/ 0 h 10856"/>
                <a:gd name="T20" fmla="*/ 0 w 10750"/>
                <a:gd name="T21" fmla="*/ 0 h 10856"/>
                <a:gd name="T22" fmla="*/ 0 w 10750"/>
                <a:gd name="T23" fmla="*/ 0 h 10856"/>
                <a:gd name="T24" fmla="*/ 0 w 10750"/>
                <a:gd name="T25" fmla="*/ 0 h 10856"/>
                <a:gd name="T26" fmla="*/ 0 w 10750"/>
                <a:gd name="T27" fmla="*/ 0 h 10856"/>
                <a:gd name="T28" fmla="*/ 0 w 10750"/>
                <a:gd name="T29" fmla="*/ 0 h 10856"/>
                <a:gd name="T30" fmla="*/ 0 w 10750"/>
                <a:gd name="T31" fmla="*/ 0 h 10856"/>
                <a:gd name="T32" fmla="*/ 0 w 10750"/>
                <a:gd name="T33" fmla="*/ 0 h 10856"/>
                <a:gd name="T34" fmla="*/ 0 w 10750"/>
                <a:gd name="T35" fmla="*/ 0 h 10856"/>
                <a:gd name="T36" fmla="*/ 0 w 10750"/>
                <a:gd name="T37" fmla="*/ 0 h 10856"/>
                <a:gd name="T38" fmla="*/ 0 w 10750"/>
                <a:gd name="T39" fmla="*/ 0 h 10856"/>
                <a:gd name="T40" fmla="*/ 0 w 10750"/>
                <a:gd name="T41" fmla="*/ 0 h 10856"/>
                <a:gd name="T42" fmla="*/ 0 w 10750"/>
                <a:gd name="T43" fmla="*/ 0 h 10856"/>
                <a:gd name="T44" fmla="*/ 0 w 10750"/>
                <a:gd name="T45" fmla="*/ 0 h 10856"/>
                <a:gd name="T46" fmla="*/ 0 w 10750"/>
                <a:gd name="T47" fmla="*/ 0 h 10856"/>
                <a:gd name="T48" fmla="*/ 0 w 10750"/>
                <a:gd name="T49" fmla="*/ 0 h 10856"/>
                <a:gd name="T50" fmla="*/ 0 w 10750"/>
                <a:gd name="T51" fmla="*/ 0 h 10856"/>
                <a:gd name="T52" fmla="*/ 0 w 10750"/>
                <a:gd name="T53" fmla="*/ 0 h 108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750"/>
                <a:gd name="T82" fmla="*/ 0 h 10856"/>
                <a:gd name="T83" fmla="*/ 10750 w 10750"/>
                <a:gd name="T84" fmla="*/ 10856 h 108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750" h="10856">
                  <a:moveTo>
                    <a:pt x="333" y="10436"/>
                  </a:moveTo>
                  <a:cubicBezTo>
                    <a:pt x="394" y="10234"/>
                    <a:pt x="460" y="8798"/>
                    <a:pt x="597" y="8327"/>
                  </a:cubicBezTo>
                  <a:cubicBezTo>
                    <a:pt x="734" y="7856"/>
                    <a:pt x="849" y="8002"/>
                    <a:pt x="1155" y="7611"/>
                  </a:cubicBezTo>
                  <a:cubicBezTo>
                    <a:pt x="1489" y="7148"/>
                    <a:pt x="2181" y="6661"/>
                    <a:pt x="2532" y="6881"/>
                  </a:cubicBezTo>
                  <a:cubicBezTo>
                    <a:pt x="3045" y="6978"/>
                    <a:pt x="3676" y="7005"/>
                    <a:pt x="4256" y="7628"/>
                  </a:cubicBezTo>
                  <a:cubicBezTo>
                    <a:pt x="4775" y="7794"/>
                    <a:pt x="5112" y="8850"/>
                    <a:pt x="5645" y="8776"/>
                  </a:cubicBezTo>
                  <a:cubicBezTo>
                    <a:pt x="6026" y="8799"/>
                    <a:pt x="6392" y="8723"/>
                    <a:pt x="6719" y="8551"/>
                  </a:cubicBezTo>
                  <a:cubicBezTo>
                    <a:pt x="7046" y="8379"/>
                    <a:pt x="7187" y="7554"/>
                    <a:pt x="7607" y="7742"/>
                  </a:cubicBezTo>
                  <a:cubicBezTo>
                    <a:pt x="8263" y="8571"/>
                    <a:pt x="8701" y="8270"/>
                    <a:pt x="9066" y="8896"/>
                  </a:cubicBezTo>
                  <a:cubicBezTo>
                    <a:pt x="9120" y="8386"/>
                    <a:pt x="9984" y="10444"/>
                    <a:pt x="10022" y="9936"/>
                  </a:cubicBezTo>
                  <a:cubicBezTo>
                    <a:pt x="10622" y="9839"/>
                    <a:pt x="10700" y="8222"/>
                    <a:pt x="10666" y="7530"/>
                  </a:cubicBezTo>
                  <a:cubicBezTo>
                    <a:pt x="10719" y="6626"/>
                    <a:pt x="10750" y="5930"/>
                    <a:pt x="10667" y="4959"/>
                  </a:cubicBezTo>
                  <a:cubicBezTo>
                    <a:pt x="10584" y="3988"/>
                    <a:pt x="10358" y="2365"/>
                    <a:pt x="10167" y="1702"/>
                  </a:cubicBezTo>
                  <a:cubicBezTo>
                    <a:pt x="10080" y="1427"/>
                    <a:pt x="9804" y="1304"/>
                    <a:pt x="9522" y="983"/>
                  </a:cubicBezTo>
                  <a:cubicBezTo>
                    <a:pt x="9298" y="49"/>
                    <a:pt x="8479" y="802"/>
                    <a:pt x="8203" y="451"/>
                  </a:cubicBezTo>
                  <a:cubicBezTo>
                    <a:pt x="7763" y="223"/>
                    <a:pt x="7768" y="366"/>
                    <a:pt x="7333" y="64"/>
                  </a:cubicBezTo>
                  <a:cubicBezTo>
                    <a:pt x="6731" y="0"/>
                    <a:pt x="6453" y="1826"/>
                    <a:pt x="6140" y="1783"/>
                  </a:cubicBezTo>
                  <a:cubicBezTo>
                    <a:pt x="5859" y="2841"/>
                    <a:pt x="5032" y="1240"/>
                    <a:pt x="4797" y="1136"/>
                  </a:cubicBezTo>
                  <a:cubicBezTo>
                    <a:pt x="4702" y="818"/>
                    <a:pt x="4406" y="1568"/>
                    <a:pt x="4279" y="1380"/>
                  </a:cubicBezTo>
                  <a:cubicBezTo>
                    <a:pt x="4234" y="1392"/>
                    <a:pt x="3966" y="1365"/>
                    <a:pt x="3861" y="1597"/>
                  </a:cubicBezTo>
                  <a:cubicBezTo>
                    <a:pt x="3692" y="1624"/>
                    <a:pt x="3494" y="1458"/>
                    <a:pt x="3267" y="1542"/>
                  </a:cubicBezTo>
                  <a:cubicBezTo>
                    <a:pt x="3255" y="1645"/>
                    <a:pt x="2513" y="2016"/>
                    <a:pt x="2496" y="2102"/>
                  </a:cubicBezTo>
                  <a:cubicBezTo>
                    <a:pt x="2238" y="2153"/>
                    <a:pt x="2121" y="3022"/>
                    <a:pt x="1696" y="3417"/>
                  </a:cubicBezTo>
                  <a:cubicBezTo>
                    <a:pt x="1442" y="3700"/>
                    <a:pt x="942" y="5419"/>
                    <a:pt x="677" y="5816"/>
                  </a:cubicBezTo>
                  <a:cubicBezTo>
                    <a:pt x="627" y="6621"/>
                    <a:pt x="468" y="6586"/>
                    <a:pt x="327" y="6805"/>
                  </a:cubicBezTo>
                  <a:cubicBezTo>
                    <a:pt x="218" y="7374"/>
                    <a:pt x="55" y="8551"/>
                    <a:pt x="23" y="9226"/>
                  </a:cubicBezTo>
                  <a:cubicBezTo>
                    <a:pt x="39" y="9924"/>
                    <a:pt x="0" y="10550"/>
                    <a:pt x="136" y="10856"/>
                  </a:cubicBezTo>
                </a:path>
              </a:pathLst>
            </a:custGeom>
            <a:solidFill>
              <a:srgbClr val="C0C0C0">
                <a:alpha val="50195"/>
              </a:srgbClr>
            </a:solidFill>
            <a:ln w="9525" cap="flat" cmpd="sng">
              <a:solidFill>
                <a:schemeClr val="tx1"/>
              </a:solidFill>
              <a:prstDash val="solid"/>
              <a:round/>
              <a:headEnd type="none" w="med" len="med"/>
              <a:tailEnd type="none" w="med" len="med"/>
            </a:ln>
          </p:spPr>
          <p:txBody>
            <a:bodyPr wrap="none"/>
            <a:lstStyle/>
            <a:p>
              <a:endParaRPr lang="en-US"/>
            </a:p>
          </p:txBody>
        </p:sp>
        <p:cxnSp>
          <p:nvCxnSpPr>
            <p:cNvPr id="3" name="Straight Arrow Connector 2">
              <a:extLst>
                <a:ext uri="{FF2B5EF4-FFF2-40B4-BE49-F238E27FC236}">
                  <a16:creationId xmlns:a16="http://schemas.microsoft.com/office/drawing/2014/main" id="{4FDED0E9-3D80-9656-2DC3-C8C5FB1E92E8}"/>
                </a:ext>
              </a:extLst>
            </p:cNvPr>
            <p:cNvCxnSpPr/>
            <p:nvPr/>
          </p:nvCxnSpPr>
          <p:spPr>
            <a:xfrm>
              <a:off x="2458404" y="1520456"/>
              <a:ext cx="5618796"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2EF5CDC1-73DE-A54D-2198-34AD498FBC0D}"/>
                </a:ext>
              </a:extLst>
            </p:cNvPr>
            <p:cNvCxnSpPr/>
            <p:nvPr/>
          </p:nvCxnSpPr>
          <p:spPr>
            <a:xfrm>
              <a:off x="2458404" y="1928037"/>
              <a:ext cx="5618796"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5F077BF-4DF2-4EF6-88AA-BF47B46F5C3A}"/>
              </a:ext>
            </a:extLst>
          </p:cNvPr>
          <p:cNvSpPr>
            <a:spLocks noGrp="1"/>
          </p:cNvSpPr>
          <p:nvPr>
            <p:ph type="title"/>
          </p:nvPr>
        </p:nvSpPr>
        <p:spPr/>
        <p:txBody>
          <a:bodyPr/>
          <a:lstStyle/>
          <a:p>
            <a:pPr eaLnBrk="1" hangingPunct="1">
              <a:defRPr/>
            </a:pPr>
            <a:r>
              <a:rPr lang="en-US" sz="3200" dirty="0">
                <a:latin typeface="Times New Roman" panose="02020603050405020304" pitchFamily="18" charset="0"/>
                <a:cs typeface="Times New Roman" panose="02020603050405020304" pitchFamily="18" charset="0"/>
              </a:rPr>
              <a:t>Building Influences/Downwash</a:t>
            </a:r>
          </a:p>
        </p:txBody>
      </p:sp>
      <p:sp>
        <p:nvSpPr>
          <p:cNvPr id="13315" name="Content Placeholder 6">
            <a:extLst>
              <a:ext uri="{FF2B5EF4-FFF2-40B4-BE49-F238E27FC236}">
                <a16:creationId xmlns:a16="http://schemas.microsoft.com/office/drawing/2014/main" id="{D6A81679-9D02-40D8-8C6B-6CF77D7848AC}"/>
              </a:ext>
            </a:extLst>
          </p:cNvPr>
          <p:cNvSpPr>
            <a:spLocks noGrp="1"/>
          </p:cNvSpPr>
          <p:nvPr>
            <p:ph sz="half" idx="1"/>
          </p:nvPr>
        </p:nvSpPr>
        <p:spPr>
          <a:xfrm>
            <a:off x="1600200" y="1066800"/>
            <a:ext cx="7467600" cy="5257800"/>
          </a:xfrm>
        </p:spPr>
        <p:txBody>
          <a:bodyPr/>
          <a:lstStyle/>
          <a:p>
            <a:pPr eaLnBrk="1" hangingPunct="1">
              <a:buFont typeface="Wingdings" pitchFamily="2" charset="2"/>
              <a:buNone/>
            </a:pPr>
            <a:r>
              <a:rPr lang="en-US" altLang="en-US" sz="2000" dirty="0"/>
              <a:t> </a:t>
            </a:r>
          </a:p>
          <a:p>
            <a:pPr lvl="1" eaLnBrk="1" hangingPunct="1">
              <a:buFont typeface="Arial" panose="020B0604020202020204" pitchFamily="34" charset="0"/>
              <a:buNone/>
            </a:pPr>
            <a:endParaRPr lang="en-US" altLang="en-US" sz="2000" dirty="0"/>
          </a:p>
          <a:p>
            <a:pPr eaLnBrk="1" hangingPunct="1">
              <a:buFont typeface="Wingdings" pitchFamily="2" charset="2"/>
              <a:buNone/>
            </a:pPr>
            <a:endParaRPr lang="en-US" altLang="en-US" sz="2000" dirty="0"/>
          </a:p>
        </p:txBody>
      </p:sp>
      <p:pic>
        <p:nvPicPr>
          <p:cNvPr id="13317" name="Picture 8" descr="These pictures depict the fact that there is complex air flow patterns over and around a building.">
            <a:extLst>
              <a:ext uri="{FF2B5EF4-FFF2-40B4-BE49-F238E27FC236}">
                <a16:creationId xmlns:a16="http://schemas.microsoft.com/office/drawing/2014/main" id="{8C757159-1DA4-4B83-BCC2-63943D9FE29E}"/>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142999" y="1066799"/>
            <a:ext cx="6381809" cy="3568669"/>
          </a:xfrm>
        </p:spPr>
      </p:pic>
      <p:grpSp>
        <p:nvGrpSpPr>
          <p:cNvPr id="13318" name="Group 17" descr="These pictures depict the fact that there is complex air flow patterns over and around a building.&#10;">
            <a:extLst>
              <a:ext uri="{FF2B5EF4-FFF2-40B4-BE49-F238E27FC236}">
                <a16:creationId xmlns:a16="http://schemas.microsoft.com/office/drawing/2014/main" id="{35B175BD-B4E8-474C-BD47-16E354D39C9D}"/>
              </a:ext>
            </a:extLst>
          </p:cNvPr>
          <p:cNvGrpSpPr>
            <a:grpSpLocks/>
          </p:cNvGrpSpPr>
          <p:nvPr/>
        </p:nvGrpSpPr>
        <p:grpSpPr bwMode="auto">
          <a:xfrm>
            <a:off x="4189444" y="4813566"/>
            <a:ext cx="4649755" cy="1358632"/>
            <a:chOff x="672" y="1320"/>
            <a:chExt cx="4896" cy="1656"/>
          </a:xfrm>
        </p:grpSpPr>
        <p:sp>
          <p:nvSpPr>
            <p:cNvPr id="13319" name="Line 4">
              <a:extLst>
                <a:ext uri="{FF2B5EF4-FFF2-40B4-BE49-F238E27FC236}">
                  <a16:creationId xmlns:a16="http://schemas.microsoft.com/office/drawing/2014/main" id="{1C73ECC0-C2B6-40AB-BEFE-9B44833343F0}"/>
                </a:ext>
              </a:extLst>
            </p:cNvPr>
            <p:cNvSpPr>
              <a:spLocks noChangeShapeType="1"/>
            </p:cNvSpPr>
            <p:nvPr/>
          </p:nvSpPr>
          <p:spPr bwMode="auto">
            <a:xfrm>
              <a:off x="770" y="2976"/>
              <a:ext cx="4407" cy="0"/>
            </a:xfrm>
            <a:prstGeom prst="line">
              <a:avLst/>
            </a:prstGeom>
            <a:noFill/>
            <a:ln w="50800">
              <a:solidFill>
                <a:srgbClr val="996633"/>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9" name="Rectangle 5">
              <a:extLst>
                <a:ext uri="{FF2B5EF4-FFF2-40B4-BE49-F238E27FC236}">
                  <a16:creationId xmlns:a16="http://schemas.microsoft.com/office/drawing/2014/main" id="{AAC7A675-BFAF-4307-BFDE-25B1D169B16C}"/>
                </a:ext>
              </a:extLst>
            </p:cNvPr>
            <p:cNvSpPr>
              <a:spLocks noChangeArrowheads="1"/>
            </p:cNvSpPr>
            <p:nvPr/>
          </p:nvSpPr>
          <p:spPr bwMode="auto">
            <a:xfrm>
              <a:off x="1553" y="2045"/>
              <a:ext cx="97" cy="376"/>
            </a:xfrm>
            <a:prstGeom prst="rect">
              <a:avLst/>
            </a:prstGeom>
            <a:gradFill rotWithShape="0">
              <a:gsLst>
                <a:gs pos="0">
                  <a:schemeClr val="accent1">
                    <a:gamma/>
                    <a:shade val="46275"/>
                    <a:invGamma/>
                  </a:schemeClr>
                </a:gs>
                <a:gs pos="100000">
                  <a:schemeClr val="accent1"/>
                </a:gs>
              </a:gsLst>
              <a:lin ang="5400000" scaled="1"/>
            </a:gradFill>
            <a:ln w="9525">
              <a:solidFill>
                <a:schemeClr val="tx1"/>
              </a:solidFill>
              <a:miter lim="800000"/>
              <a:headEnd/>
              <a:tailEnd/>
            </a:ln>
            <a:effectLst/>
          </p:spPr>
          <p:txBody>
            <a:bodyPr wrap="none" anchor="ctr"/>
            <a:lstStyle/>
            <a:p>
              <a:pPr eaLnBrk="1" hangingPunct="1">
                <a:defRPr/>
              </a:pPr>
              <a:endParaRPr lang="en-US" dirty="0">
                <a:latin typeface="Arial" charset="0"/>
                <a:cs typeface="+mn-cs"/>
              </a:endParaRPr>
            </a:p>
          </p:txBody>
        </p:sp>
        <p:sp>
          <p:nvSpPr>
            <p:cNvPr id="13321" name="Rectangle 6">
              <a:extLst>
                <a:ext uri="{FF2B5EF4-FFF2-40B4-BE49-F238E27FC236}">
                  <a16:creationId xmlns:a16="http://schemas.microsoft.com/office/drawing/2014/main" id="{258EFB66-372B-46C3-A6C8-D678EA1C27AB}"/>
                </a:ext>
              </a:extLst>
            </p:cNvPr>
            <p:cNvSpPr>
              <a:spLocks noChangeArrowheads="1"/>
            </p:cNvSpPr>
            <p:nvPr/>
          </p:nvSpPr>
          <p:spPr bwMode="auto">
            <a:xfrm>
              <a:off x="1112" y="2421"/>
              <a:ext cx="637" cy="540"/>
            </a:xfrm>
            <a:prstGeom prst="rect">
              <a:avLst/>
            </a:prstGeom>
            <a:solidFill>
              <a:schemeClr val="bg2"/>
            </a:solidFill>
            <a:ln w="9525">
              <a:solidFill>
                <a:srgbClr val="91813D"/>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13322" name="Freeform 8">
              <a:extLst>
                <a:ext uri="{FF2B5EF4-FFF2-40B4-BE49-F238E27FC236}">
                  <a16:creationId xmlns:a16="http://schemas.microsoft.com/office/drawing/2014/main" id="{414244CF-94A5-4D1E-B4F2-6128F820F776}"/>
                </a:ext>
              </a:extLst>
            </p:cNvPr>
            <p:cNvSpPr>
              <a:spLocks/>
            </p:cNvSpPr>
            <p:nvPr/>
          </p:nvSpPr>
          <p:spPr bwMode="auto">
            <a:xfrm>
              <a:off x="1525" y="1320"/>
              <a:ext cx="3042" cy="1379"/>
            </a:xfrm>
            <a:custGeom>
              <a:avLst/>
              <a:gdLst>
                <a:gd name="T0" fmla="*/ 142 w 2983"/>
                <a:gd name="T1" fmla="*/ 2496 h 1228"/>
                <a:gd name="T2" fmla="*/ 313 w 2983"/>
                <a:gd name="T3" fmla="*/ 2588 h 1228"/>
                <a:gd name="T4" fmla="*/ 426 w 2983"/>
                <a:gd name="T5" fmla="*/ 2833 h 1228"/>
                <a:gd name="T6" fmla="*/ 502 w 2983"/>
                <a:gd name="T7" fmla="*/ 2980 h 1228"/>
                <a:gd name="T8" fmla="*/ 626 w 2983"/>
                <a:gd name="T9" fmla="*/ 3039 h 1228"/>
                <a:gd name="T10" fmla="*/ 834 w 2983"/>
                <a:gd name="T11" fmla="*/ 3134 h 1228"/>
                <a:gd name="T12" fmla="*/ 909 w 2983"/>
                <a:gd name="T13" fmla="*/ 3463 h 1228"/>
                <a:gd name="T14" fmla="*/ 1137 w 2983"/>
                <a:gd name="T15" fmla="*/ 3494 h 1228"/>
                <a:gd name="T16" fmla="*/ 1326 w 2983"/>
                <a:gd name="T17" fmla="*/ 3607 h 1228"/>
                <a:gd name="T18" fmla="*/ 1382 w 2983"/>
                <a:gd name="T19" fmla="*/ 3852 h 1228"/>
                <a:gd name="T20" fmla="*/ 1544 w 2983"/>
                <a:gd name="T21" fmla="*/ 4003 h 1228"/>
                <a:gd name="T22" fmla="*/ 1639 w 2983"/>
                <a:gd name="T23" fmla="*/ 4155 h 1228"/>
                <a:gd name="T24" fmla="*/ 1657 w 2983"/>
                <a:gd name="T25" fmla="*/ 4245 h 1228"/>
                <a:gd name="T26" fmla="*/ 1959 w 2983"/>
                <a:gd name="T27" fmla="*/ 4338 h 1228"/>
                <a:gd name="T28" fmla="*/ 2138 w 2983"/>
                <a:gd name="T29" fmla="*/ 4392 h 1228"/>
                <a:gd name="T30" fmla="*/ 2224 w 2983"/>
                <a:gd name="T31" fmla="*/ 4484 h 1228"/>
                <a:gd name="T32" fmla="*/ 2357 w 2983"/>
                <a:gd name="T33" fmla="*/ 4604 h 1228"/>
                <a:gd name="T34" fmla="*/ 2583 w 2983"/>
                <a:gd name="T35" fmla="*/ 4848 h 1228"/>
                <a:gd name="T36" fmla="*/ 3248 w 2983"/>
                <a:gd name="T37" fmla="*/ 4816 h 1228"/>
                <a:gd name="T38" fmla="*/ 3273 w 2983"/>
                <a:gd name="T39" fmla="*/ 4904 h 1228"/>
                <a:gd name="T40" fmla="*/ 3569 w 2983"/>
                <a:gd name="T41" fmla="*/ 4848 h 1228"/>
                <a:gd name="T42" fmla="*/ 3633 w 2983"/>
                <a:gd name="T43" fmla="*/ 4666 h 1228"/>
                <a:gd name="T44" fmla="*/ 3663 w 2983"/>
                <a:gd name="T45" fmla="*/ 4484 h 1228"/>
                <a:gd name="T46" fmla="*/ 3719 w 2983"/>
                <a:gd name="T47" fmla="*/ 4217 h 1228"/>
                <a:gd name="T48" fmla="*/ 3633 w 2983"/>
                <a:gd name="T49" fmla="*/ 3251 h 1228"/>
                <a:gd name="T50" fmla="*/ 3701 w 2983"/>
                <a:gd name="T51" fmla="*/ 2950 h 1228"/>
                <a:gd name="T52" fmla="*/ 3653 w 2983"/>
                <a:gd name="T53" fmla="*/ 2615 h 1228"/>
                <a:gd name="T54" fmla="*/ 3711 w 2983"/>
                <a:gd name="T55" fmla="*/ 2382 h 1228"/>
                <a:gd name="T56" fmla="*/ 3616 w 2983"/>
                <a:gd name="T57" fmla="*/ 1807 h 1228"/>
                <a:gd name="T58" fmla="*/ 3540 w 2983"/>
                <a:gd name="T59" fmla="*/ 1631 h 1228"/>
                <a:gd name="T60" fmla="*/ 3284 w 2983"/>
                <a:gd name="T61" fmla="*/ 1333 h 1228"/>
                <a:gd name="T62" fmla="*/ 3198 w 2983"/>
                <a:gd name="T63" fmla="*/ 1206 h 1228"/>
                <a:gd name="T64" fmla="*/ 3116 w 2983"/>
                <a:gd name="T65" fmla="*/ 1023 h 1228"/>
                <a:gd name="T66" fmla="*/ 3083 w 2983"/>
                <a:gd name="T67" fmla="*/ 967 h 1228"/>
                <a:gd name="T68" fmla="*/ 2953 w 2983"/>
                <a:gd name="T69" fmla="*/ 992 h 1228"/>
                <a:gd name="T70" fmla="*/ 2896 w 2983"/>
                <a:gd name="T71" fmla="*/ 1057 h 1228"/>
                <a:gd name="T72" fmla="*/ 2710 w 2983"/>
                <a:gd name="T73" fmla="*/ 878 h 1228"/>
                <a:gd name="T74" fmla="*/ 2622 w 2983"/>
                <a:gd name="T75" fmla="*/ 756 h 1228"/>
                <a:gd name="T76" fmla="*/ 2196 w 2983"/>
                <a:gd name="T77" fmla="*/ 393 h 1228"/>
                <a:gd name="T78" fmla="*/ 2120 w 2983"/>
                <a:gd name="T79" fmla="*/ 273 h 1228"/>
                <a:gd name="T80" fmla="*/ 2016 w 2983"/>
                <a:gd name="T81" fmla="*/ 184 h 1228"/>
                <a:gd name="T82" fmla="*/ 1837 w 2983"/>
                <a:gd name="T83" fmla="*/ 1 h 1228"/>
                <a:gd name="T84" fmla="*/ 1657 w 2983"/>
                <a:gd name="T85" fmla="*/ 62 h 1228"/>
                <a:gd name="T86" fmla="*/ 1601 w 2983"/>
                <a:gd name="T87" fmla="*/ 154 h 1228"/>
                <a:gd name="T88" fmla="*/ 1430 w 2983"/>
                <a:gd name="T89" fmla="*/ 300 h 1228"/>
                <a:gd name="T90" fmla="*/ 1391 w 2983"/>
                <a:gd name="T91" fmla="*/ 488 h 1228"/>
                <a:gd name="T92" fmla="*/ 1382 w 2983"/>
                <a:gd name="T93" fmla="*/ 576 h 1228"/>
                <a:gd name="T94" fmla="*/ 1289 w 2983"/>
                <a:gd name="T95" fmla="*/ 722 h 1228"/>
                <a:gd name="T96" fmla="*/ 1107 w 2983"/>
                <a:gd name="T97" fmla="*/ 601 h 1228"/>
                <a:gd name="T98" fmla="*/ 1023 w 2983"/>
                <a:gd name="T99" fmla="*/ 634 h 1228"/>
                <a:gd name="T100" fmla="*/ 947 w 2983"/>
                <a:gd name="T101" fmla="*/ 756 h 1228"/>
                <a:gd name="T102" fmla="*/ 824 w 2983"/>
                <a:gd name="T103" fmla="*/ 844 h 1228"/>
                <a:gd name="T104" fmla="*/ 758 w 2983"/>
                <a:gd name="T105" fmla="*/ 1173 h 1228"/>
                <a:gd name="T106" fmla="*/ 436 w 2983"/>
                <a:gd name="T107" fmla="*/ 1385 h 1228"/>
                <a:gd name="T108" fmla="*/ 379 w 2983"/>
                <a:gd name="T109" fmla="*/ 1449 h 1228"/>
                <a:gd name="T110" fmla="*/ 322 w 2983"/>
                <a:gd name="T111" fmla="*/ 1568 h 1228"/>
                <a:gd name="T112" fmla="*/ 164 w 2983"/>
                <a:gd name="T113" fmla="*/ 1716 h 1228"/>
                <a:gd name="T114" fmla="*/ 65 w 2983"/>
                <a:gd name="T115" fmla="*/ 1898 h 1228"/>
                <a:gd name="T116" fmla="*/ 23 w 2983"/>
                <a:gd name="T117" fmla="*/ 2077 h 1228"/>
                <a:gd name="T118" fmla="*/ 8 w 2983"/>
                <a:gd name="T119" fmla="*/ 2164 h 1228"/>
                <a:gd name="T120" fmla="*/ 58 w 2983"/>
                <a:gd name="T121" fmla="*/ 2615 h 122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983"/>
                <a:gd name="T184" fmla="*/ 0 h 1228"/>
                <a:gd name="T185" fmla="*/ 2983 w 2983"/>
                <a:gd name="T186" fmla="*/ 1228 h 122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983" h="1228">
                  <a:moveTo>
                    <a:pt x="113" y="622"/>
                  </a:moveTo>
                  <a:cubicBezTo>
                    <a:pt x="187" y="645"/>
                    <a:pt x="142" y="635"/>
                    <a:pt x="248" y="644"/>
                  </a:cubicBezTo>
                  <a:cubicBezTo>
                    <a:pt x="293" y="710"/>
                    <a:pt x="231" y="691"/>
                    <a:pt x="337" y="704"/>
                  </a:cubicBezTo>
                  <a:cubicBezTo>
                    <a:pt x="367" y="713"/>
                    <a:pt x="366" y="735"/>
                    <a:pt x="397" y="741"/>
                  </a:cubicBezTo>
                  <a:cubicBezTo>
                    <a:pt x="430" y="747"/>
                    <a:pt x="495" y="756"/>
                    <a:pt x="495" y="756"/>
                  </a:cubicBezTo>
                  <a:cubicBezTo>
                    <a:pt x="564" y="803"/>
                    <a:pt x="467" y="742"/>
                    <a:pt x="659" y="779"/>
                  </a:cubicBezTo>
                  <a:cubicBezTo>
                    <a:pt x="688" y="785"/>
                    <a:pt x="678" y="857"/>
                    <a:pt x="719" y="861"/>
                  </a:cubicBezTo>
                  <a:cubicBezTo>
                    <a:pt x="779" y="868"/>
                    <a:pt x="839" y="866"/>
                    <a:pt x="899" y="868"/>
                  </a:cubicBezTo>
                  <a:cubicBezTo>
                    <a:pt x="949" y="879"/>
                    <a:pt x="999" y="886"/>
                    <a:pt x="1048" y="898"/>
                  </a:cubicBezTo>
                  <a:cubicBezTo>
                    <a:pt x="1058" y="926"/>
                    <a:pt x="1076" y="933"/>
                    <a:pt x="1093" y="958"/>
                  </a:cubicBezTo>
                  <a:cubicBezTo>
                    <a:pt x="1110" y="1014"/>
                    <a:pt x="1172" y="979"/>
                    <a:pt x="1220" y="996"/>
                  </a:cubicBezTo>
                  <a:cubicBezTo>
                    <a:pt x="1241" y="1027"/>
                    <a:pt x="1258" y="1025"/>
                    <a:pt x="1295" y="1033"/>
                  </a:cubicBezTo>
                  <a:cubicBezTo>
                    <a:pt x="1300" y="1040"/>
                    <a:pt x="1301" y="1053"/>
                    <a:pt x="1310" y="1055"/>
                  </a:cubicBezTo>
                  <a:cubicBezTo>
                    <a:pt x="1356" y="1066"/>
                    <a:pt x="1504" y="1075"/>
                    <a:pt x="1549" y="1078"/>
                  </a:cubicBezTo>
                  <a:cubicBezTo>
                    <a:pt x="1615" y="1098"/>
                    <a:pt x="1539" y="1077"/>
                    <a:pt x="1691" y="1093"/>
                  </a:cubicBezTo>
                  <a:cubicBezTo>
                    <a:pt x="1713" y="1095"/>
                    <a:pt x="1738" y="1109"/>
                    <a:pt x="1759" y="1115"/>
                  </a:cubicBezTo>
                  <a:cubicBezTo>
                    <a:pt x="1796" y="1140"/>
                    <a:pt x="1815" y="1139"/>
                    <a:pt x="1863" y="1145"/>
                  </a:cubicBezTo>
                  <a:cubicBezTo>
                    <a:pt x="1917" y="1180"/>
                    <a:pt x="1983" y="1186"/>
                    <a:pt x="2043" y="1205"/>
                  </a:cubicBezTo>
                  <a:cubicBezTo>
                    <a:pt x="2218" y="1198"/>
                    <a:pt x="2392" y="1184"/>
                    <a:pt x="2567" y="1198"/>
                  </a:cubicBezTo>
                  <a:cubicBezTo>
                    <a:pt x="2574" y="1205"/>
                    <a:pt x="2579" y="1219"/>
                    <a:pt x="2589" y="1220"/>
                  </a:cubicBezTo>
                  <a:cubicBezTo>
                    <a:pt x="2666" y="1228"/>
                    <a:pt x="2744" y="1209"/>
                    <a:pt x="2821" y="1205"/>
                  </a:cubicBezTo>
                  <a:cubicBezTo>
                    <a:pt x="2838" y="1192"/>
                    <a:pt x="2861" y="1179"/>
                    <a:pt x="2873" y="1160"/>
                  </a:cubicBezTo>
                  <a:cubicBezTo>
                    <a:pt x="2915" y="1097"/>
                    <a:pt x="2841" y="1182"/>
                    <a:pt x="2896" y="1115"/>
                  </a:cubicBezTo>
                  <a:cubicBezTo>
                    <a:pt x="2916" y="1091"/>
                    <a:pt x="2930" y="1078"/>
                    <a:pt x="2941" y="1048"/>
                  </a:cubicBezTo>
                  <a:cubicBezTo>
                    <a:pt x="2918" y="963"/>
                    <a:pt x="2983" y="843"/>
                    <a:pt x="2873" y="809"/>
                  </a:cubicBezTo>
                  <a:cubicBezTo>
                    <a:pt x="2891" y="774"/>
                    <a:pt x="2913" y="769"/>
                    <a:pt x="2926" y="734"/>
                  </a:cubicBezTo>
                  <a:cubicBezTo>
                    <a:pt x="2913" y="695"/>
                    <a:pt x="2919" y="682"/>
                    <a:pt x="2888" y="651"/>
                  </a:cubicBezTo>
                  <a:cubicBezTo>
                    <a:pt x="2898" y="624"/>
                    <a:pt x="2917" y="616"/>
                    <a:pt x="2933" y="592"/>
                  </a:cubicBezTo>
                  <a:cubicBezTo>
                    <a:pt x="2923" y="539"/>
                    <a:pt x="2915" y="469"/>
                    <a:pt x="2858" y="449"/>
                  </a:cubicBezTo>
                  <a:cubicBezTo>
                    <a:pt x="2839" y="421"/>
                    <a:pt x="2824" y="426"/>
                    <a:pt x="2799" y="405"/>
                  </a:cubicBezTo>
                  <a:cubicBezTo>
                    <a:pt x="2723" y="341"/>
                    <a:pt x="2691" y="354"/>
                    <a:pt x="2597" y="330"/>
                  </a:cubicBezTo>
                  <a:cubicBezTo>
                    <a:pt x="2572" y="324"/>
                    <a:pt x="2554" y="308"/>
                    <a:pt x="2529" y="300"/>
                  </a:cubicBezTo>
                  <a:cubicBezTo>
                    <a:pt x="2507" y="285"/>
                    <a:pt x="2484" y="270"/>
                    <a:pt x="2462" y="255"/>
                  </a:cubicBezTo>
                  <a:cubicBezTo>
                    <a:pt x="2454" y="250"/>
                    <a:pt x="2439" y="240"/>
                    <a:pt x="2439" y="240"/>
                  </a:cubicBezTo>
                  <a:cubicBezTo>
                    <a:pt x="2404" y="242"/>
                    <a:pt x="2369" y="242"/>
                    <a:pt x="2335" y="247"/>
                  </a:cubicBezTo>
                  <a:cubicBezTo>
                    <a:pt x="2319" y="249"/>
                    <a:pt x="2290" y="262"/>
                    <a:pt x="2290" y="262"/>
                  </a:cubicBezTo>
                  <a:cubicBezTo>
                    <a:pt x="2157" y="254"/>
                    <a:pt x="2200" y="278"/>
                    <a:pt x="2140" y="218"/>
                  </a:cubicBezTo>
                  <a:cubicBezTo>
                    <a:pt x="2123" y="201"/>
                    <a:pt x="2073" y="188"/>
                    <a:pt x="2073" y="188"/>
                  </a:cubicBezTo>
                  <a:cubicBezTo>
                    <a:pt x="2013" y="68"/>
                    <a:pt x="1842" y="101"/>
                    <a:pt x="1736" y="98"/>
                  </a:cubicBezTo>
                  <a:cubicBezTo>
                    <a:pt x="1648" y="79"/>
                    <a:pt x="1742" y="106"/>
                    <a:pt x="1676" y="68"/>
                  </a:cubicBezTo>
                  <a:cubicBezTo>
                    <a:pt x="1656" y="56"/>
                    <a:pt x="1617" y="51"/>
                    <a:pt x="1594" y="46"/>
                  </a:cubicBezTo>
                  <a:cubicBezTo>
                    <a:pt x="1562" y="24"/>
                    <a:pt x="1495" y="14"/>
                    <a:pt x="1452" y="1"/>
                  </a:cubicBezTo>
                  <a:cubicBezTo>
                    <a:pt x="1437" y="2"/>
                    <a:pt x="1346" y="0"/>
                    <a:pt x="1310" y="16"/>
                  </a:cubicBezTo>
                  <a:cubicBezTo>
                    <a:pt x="1225" y="53"/>
                    <a:pt x="1342" y="13"/>
                    <a:pt x="1265" y="38"/>
                  </a:cubicBezTo>
                  <a:cubicBezTo>
                    <a:pt x="1222" y="81"/>
                    <a:pt x="1200" y="70"/>
                    <a:pt x="1130" y="75"/>
                  </a:cubicBezTo>
                  <a:cubicBezTo>
                    <a:pt x="1120" y="90"/>
                    <a:pt x="1110" y="105"/>
                    <a:pt x="1100" y="120"/>
                  </a:cubicBezTo>
                  <a:cubicBezTo>
                    <a:pt x="1096" y="127"/>
                    <a:pt x="1099" y="137"/>
                    <a:pt x="1093" y="143"/>
                  </a:cubicBezTo>
                  <a:cubicBezTo>
                    <a:pt x="1063" y="173"/>
                    <a:pt x="1052" y="172"/>
                    <a:pt x="1018" y="180"/>
                  </a:cubicBezTo>
                  <a:cubicBezTo>
                    <a:pt x="892" y="171"/>
                    <a:pt x="952" y="177"/>
                    <a:pt x="876" y="150"/>
                  </a:cubicBezTo>
                  <a:cubicBezTo>
                    <a:pt x="854" y="153"/>
                    <a:pt x="831" y="153"/>
                    <a:pt x="809" y="158"/>
                  </a:cubicBezTo>
                  <a:cubicBezTo>
                    <a:pt x="731" y="175"/>
                    <a:pt x="803" y="166"/>
                    <a:pt x="749" y="188"/>
                  </a:cubicBezTo>
                  <a:cubicBezTo>
                    <a:pt x="714" y="202"/>
                    <a:pt x="689" y="204"/>
                    <a:pt x="652" y="210"/>
                  </a:cubicBezTo>
                  <a:cubicBezTo>
                    <a:pt x="614" y="235"/>
                    <a:pt x="621" y="258"/>
                    <a:pt x="599" y="292"/>
                  </a:cubicBezTo>
                  <a:cubicBezTo>
                    <a:pt x="556" y="357"/>
                    <a:pt x="388" y="343"/>
                    <a:pt x="345" y="345"/>
                  </a:cubicBezTo>
                  <a:cubicBezTo>
                    <a:pt x="330" y="350"/>
                    <a:pt x="315" y="355"/>
                    <a:pt x="300" y="360"/>
                  </a:cubicBezTo>
                  <a:cubicBezTo>
                    <a:pt x="283" y="366"/>
                    <a:pt x="255" y="390"/>
                    <a:pt x="255" y="390"/>
                  </a:cubicBezTo>
                  <a:cubicBezTo>
                    <a:pt x="238" y="445"/>
                    <a:pt x="176" y="412"/>
                    <a:pt x="128" y="427"/>
                  </a:cubicBezTo>
                  <a:cubicBezTo>
                    <a:pt x="69" y="469"/>
                    <a:pt x="96" y="457"/>
                    <a:pt x="53" y="472"/>
                  </a:cubicBezTo>
                  <a:cubicBezTo>
                    <a:pt x="43" y="487"/>
                    <a:pt x="33" y="502"/>
                    <a:pt x="23" y="517"/>
                  </a:cubicBezTo>
                  <a:cubicBezTo>
                    <a:pt x="18" y="524"/>
                    <a:pt x="8" y="539"/>
                    <a:pt x="8" y="539"/>
                  </a:cubicBezTo>
                  <a:cubicBezTo>
                    <a:pt x="13" y="587"/>
                    <a:pt x="0" y="630"/>
                    <a:pt x="46" y="651"/>
                  </a:cubicBezTo>
                </a:path>
              </a:pathLst>
            </a:custGeom>
            <a:solidFill>
              <a:srgbClr val="C0C0C0">
                <a:alpha val="50195"/>
              </a:srgbClr>
            </a:solidFill>
            <a:ln w="9525" cap="flat" cmpd="sng">
              <a:solidFill>
                <a:schemeClr val="tx1"/>
              </a:solidFill>
              <a:prstDash val="solid"/>
              <a:round/>
              <a:headEnd type="none" w="med" len="med"/>
              <a:tailEnd type="none" w="med" len="med"/>
            </a:ln>
          </p:spPr>
          <p:txBody>
            <a:bodyPr wrap="none"/>
            <a:lstStyle/>
            <a:p>
              <a:endParaRPr lang="en-US"/>
            </a:p>
          </p:txBody>
        </p:sp>
        <p:sp>
          <p:nvSpPr>
            <p:cNvPr id="13323" name="Line 10">
              <a:extLst>
                <a:ext uri="{FF2B5EF4-FFF2-40B4-BE49-F238E27FC236}">
                  <a16:creationId xmlns:a16="http://schemas.microsoft.com/office/drawing/2014/main" id="{D2F6D614-9FD6-4F80-87A8-AB6D14A6255E}"/>
                </a:ext>
              </a:extLst>
            </p:cNvPr>
            <p:cNvSpPr>
              <a:spLocks noChangeShapeType="1"/>
            </p:cNvSpPr>
            <p:nvPr/>
          </p:nvSpPr>
          <p:spPr bwMode="auto">
            <a:xfrm>
              <a:off x="5372" y="2530"/>
              <a:ext cx="147" cy="0"/>
            </a:xfrm>
            <a:prstGeom prst="line">
              <a:avLst/>
            </a:prstGeom>
            <a:noFill/>
            <a:ln w="28575">
              <a:solidFill>
                <a:schemeClr val="tx1"/>
              </a:solidFill>
              <a:round/>
              <a:headEnd/>
              <a:tailEnd type="triangle" w="lg" len="med"/>
            </a:ln>
            <a:extLst>
              <a:ext uri="{909E8E84-426E-40DD-AFC4-6F175D3DCCD1}">
                <a14:hiddenFill xmlns:a14="http://schemas.microsoft.com/office/drawing/2010/main">
                  <a:noFill/>
                </a14:hiddenFill>
              </a:ext>
            </a:extLst>
          </p:spPr>
          <p:txBody>
            <a:bodyPr wrap="none"/>
            <a:lstStyle/>
            <a:p>
              <a:endParaRPr lang="en-US"/>
            </a:p>
          </p:txBody>
        </p:sp>
        <p:sp>
          <p:nvSpPr>
            <p:cNvPr id="13324" name="Freeform 11">
              <a:extLst>
                <a:ext uri="{FF2B5EF4-FFF2-40B4-BE49-F238E27FC236}">
                  <a16:creationId xmlns:a16="http://schemas.microsoft.com/office/drawing/2014/main" id="{56CC1C15-5790-46B2-8D6B-1A544C3FD8F8}"/>
                </a:ext>
              </a:extLst>
            </p:cNvPr>
            <p:cNvSpPr>
              <a:spLocks/>
            </p:cNvSpPr>
            <p:nvPr/>
          </p:nvSpPr>
          <p:spPr bwMode="auto">
            <a:xfrm>
              <a:off x="721" y="1910"/>
              <a:ext cx="4716" cy="628"/>
            </a:xfrm>
            <a:custGeom>
              <a:avLst/>
              <a:gdLst>
                <a:gd name="T0" fmla="*/ 0 w 4624"/>
                <a:gd name="T1" fmla="*/ 1802 h 560"/>
                <a:gd name="T2" fmla="*/ 486 w 4624"/>
                <a:gd name="T3" fmla="*/ 850 h 560"/>
                <a:gd name="T4" fmla="*/ 1034 w 4624"/>
                <a:gd name="T5" fmla="*/ 287 h 560"/>
                <a:gd name="T6" fmla="*/ 1641 w 4624"/>
                <a:gd name="T7" fmla="*/ 95 h 560"/>
                <a:gd name="T8" fmla="*/ 2554 w 4624"/>
                <a:gd name="T9" fmla="*/ 850 h 560"/>
                <a:gd name="T10" fmla="*/ 3103 w 4624"/>
                <a:gd name="T11" fmla="*/ 1428 h 560"/>
                <a:gd name="T12" fmla="*/ 4136 w 4624"/>
                <a:gd name="T13" fmla="*/ 1996 h 560"/>
                <a:gd name="T14" fmla="*/ 5594 w 4624"/>
                <a:gd name="T15" fmla="*/ 2181 h 560"/>
                <a:gd name="T16" fmla="*/ 5714 w 4624"/>
                <a:gd name="T17" fmla="*/ 2181 h 5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24"/>
                <a:gd name="T28" fmla="*/ 0 h 560"/>
                <a:gd name="T29" fmla="*/ 4624 w 4624"/>
                <a:gd name="T30" fmla="*/ 560 h 5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24" h="560">
                  <a:moveTo>
                    <a:pt x="0" y="456"/>
                  </a:moveTo>
                  <a:cubicBezTo>
                    <a:pt x="124" y="368"/>
                    <a:pt x="248" y="280"/>
                    <a:pt x="384" y="216"/>
                  </a:cubicBezTo>
                  <a:cubicBezTo>
                    <a:pt x="520" y="152"/>
                    <a:pt x="664" y="104"/>
                    <a:pt x="816" y="72"/>
                  </a:cubicBezTo>
                  <a:cubicBezTo>
                    <a:pt x="968" y="40"/>
                    <a:pt x="1096" y="0"/>
                    <a:pt x="1296" y="24"/>
                  </a:cubicBezTo>
                  <a:cubicBezTo>
                    <a:pt x="1496" y="48"/>
                    <a:pt x="1824" y="160"/>
                    <a:pt x="2016" y="216"/>
                  </a:cubicBezTo>
                  <a:cubicBezTo>
                    <a:pt x="2208" y="272"/>
                    <a:pt x="2240" y="312"/>
                    <a:pt x="2448" y="360"/>
                  </a:cubicBezTo>
                  <a:cubicBezTo>
                    <a:pt x="2656" y="408"/>
                    <a:pt x="2936" y="472"/>
                    <a:pt x="3264" y="504"/>
                  </a:cubicBezTo>
                  <a:cubicBezTo>
                    <a:pt x="3592" y="536"/>
                    <a:pt x="4208" y="544"/>
                    <a:pt x="4416" y="552"/>
                  </a:cubicBezTo>
                  <a:cubicBezTo>
                    <a:pt x="4624" y="560"/>
                    <a:pt x="4568" y="556"/>
                    <a:pt x="4512" y="552"/>
                  </a:cubicBezTo>
                </a:path>
              </a:pathLst>
            </a:custGeom>
            <a:noFill/>
            <a:ln w="28575"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13325" name="Freeform 12">
              <a:extLst>
                <a:ext uri="{FF2B5EF4-FFF2-40B4-BE49-F238E27FC236}">
                  <a16:creationId xmlns:a16="http://schemas.microsoft.com/office/drawing/2014/main" id="{E2A26323-F88E-4F72-93AF-AECC9B246E08}"/>
                </a:ext>
              </a:extLst>
            </p:cNvPr>
            <p:cNvSpPr>
              <a:spLocks/>
            </p:cNvSpPr>
            <p:nvPr/>
          </p:nvSpPr>
          <p:spPr bwMode="auto">
            <a:xfrm>
              <a:off x="672" y="1443"/>
              <a:ext cx="4798" cy="440"/>
            </a:xfrm>
            <a:custGeom>
              <a:avLst/>
              <a:gdLst>
                <a:gd name="T0" fmla="*/ 0 w 4704"/>
                <a:gd name="T1" fmla="*/ 990 h 392"/>
                <a:gd name="T2" fmla="*/ 790 w 4704"/>
                <a:gd name="T3" fmla="*/ 228 h 392"/>
                <a:gd name="T4" fmla="*/ 1521 w 4704"/>
                <a:gd name="T5" fmla="*/ 30 h 392"/>
                <a:gd name="T6" fmla="*/ 2312 w 4704"/>
                <a:gd name="T7" fmla="*/ 415 h 392"/>
                <a:gd name="T8" fmla="*/ 3104 w 4704"/>
                <a:gd name="T9" fmla="*/ 990 h 392"/>
                <a:gd name="T10" fmla="*/ 3834 w 4704"/>
                <a:gd name="T11" fmla="*/ 1188 h 392"/>
                <a:gd name="T12" fmla="*/ 5966 w 4704"/>
                <a:gd name="T13" fmla="*/ 1567 h 392"/>
                <a:gd name="T14" fmla="*/ 0 60000 65536"/>
                <a:gd name="T15" fmla="*/ 0 60000 65536"/>
                <a:gd name="T16" fmla="*/ 0 60000 65536"/>
                <a:gd name="T17" fmla="*/ 0 60000 65536"/>
                <a:gd name="T18" fmla="*/ 0 60000 65536"/>
                <a:gd name="T19" fmla="*/ 0 60000 65536"/>
                <a:gd name="T20" fmla="*/ 0 60000 65536"/>
                <a:gd name="T21" fmla="*/ 0 w 4704"/>
                <a:gd name="T22" fmla="*/ 0 h 392"/>
                <a:gd name="T23" fmla="*/ 4704 w 4704"/>
                <a:gd name="T24" fmla="*/ 392 h 3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04" h="392">
                  <a:moveTo>
                    <a:pt x="0" y="248"/>
                  </a:moveTo>
                  <a:cubicBezTo>
                    <a:pt x="212" y="172"/>
                    <a:pt x="424" y="96"/>
                    <a:pt x="624" y="56"/>
                  </a:cubicBezTo>
                  <a:cubicBezTo>
                    <a:pt x="824" y="16"/>
                    <a:pt x="1000" y="0"/>
                    <a:pt x="1200" y="8"/>
                  </a:cubicBezTo>
                  <a:cubicBezTo>
                    <a:pt x="1400" y="16"/>
                    <a:pt x="1616" y="64"/>
                    <a:pt x="1824" y="104"/>
                  </a:cubicBezTo>
                  <a:cubicBezTo>
                    <a:pt x="2032" y="144"/>
                    <a:pt x="2248" y="216"/>
                    <a:pt x="2448" y="248"/>
                  </a:cubicBezTo>
                  <a:cubicBezTo>
                    <a:pt x="2648" y="280"/>
                    <a:pt x="2648" y="272"/>
                    <a:pt x="3024" y="296"/>
                  </a:cubicBezTo>
                  <a:cubicBezTo>
                    <a:pt x="3400" y="320"/>
                    <a:pt x="4052" y="356"/>
                    <a:pt x="4704" y="392"/>
                  </a:cubicBezTo>
                </a:path>
              </a:pathLst>
            </a:custGeom>
            <a:noFill/>
            <a:ln w="28575"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13326" name="Line 13">
              <a:extLst>
                <a:ext uri="{FF2B5EF4-FFF2-40B4-BE49-F238E27FC236}">
                  <a16:creationId xmlns:a16="http://schemas.microsoft.com/office/drawing/2014/main" id="{FB5B9299-22BC-40CA-B6F0-23C098555CD7}"/>
                </a:ext>
              </a:extLst>
            </p:cNvPr>
            <p:cNvSpPr>
              <a:spLocks noChangeShapeType="1"/>
            </p:cNvSpPr>
            <p:nvPr/>
          </p:nvSpPr>
          <p:spPr bwMode="auto">
            <a:xfrm>
              <a:off x="5421" y="1883"/>
              <a:ext cx="147" cy="0"/>
            </a:xfrm>
            <a:prstGeom prst="line">
              <a:avLst/>
            </a:prstGeom>
            <a:noFill/>
            <a:ln w="28575">
              <a:solidFill>
                <a:schemeClr val="tx1"/>
              </a:solidFill>
              <a:round/>
              <a:headEnd/>
              <a:tailEnd type="triangle" w="lg" len="med"/>
            </a:ln>
            <a:extLst>
              <a:ext uri="{909E8E84-426E-40DD-AFC4-6F175D3DCCD1}">
                <a14:hiddenFill xmlns:a14="http://schemas.microsoft.com/office/drawing/2010/main">
                  <a:noFill/>
                </a14:hiddenFill>
              </a:ext>
            </a:extLst>
          </p:spPr>
          <p:txBody>
            <a:bodyPr wrap="none"/>
            <a:lstStyle/>
            <a:p>
              <a:endParaRPr lang="en-US"/>
            </a:p>
          </p:txBody>
        </p:sp>
        <p:sp>
          <p:nvSpPr>
            <p:cNvPr id="13327" name="Freeform 14">
              <a:extLst>
                <a:ext uri="{FF2B5EF4-FFF2-40B4-BE49-F238E27FC236}">
                  <a16:creationId xmlns:a16="http://schemas.microsoft.com/office/drawing/2014/main" id="{449B20C9-176F-49C0-AA33-EBF4DF5CBB70}"/>
                </a:ext>
              </a:extLst>
            </p:cNvPr>
            <p:cNvSpPr>
              <a:spLocks/>
            </p:cNvSpPr>
            <p:nvPr/>
          </p:nvSpPr>
          <p:spPr bwMode="auto">
            <a:xfrm>
              <a:off x="1112" y="2071"/>
              <a:ext cx="2008" cy="781"/>
            </a:xfrm>
            <a:custGeom>
              <a:avLst/>
              <a:gdLst>
                <a:gd name="T0" fmla="*/ 0 w 1968"/>
                <a:gd name="T1" fmla="*/ 1243 h 696"/>
                <a:gd name="T2" fmla="*/ 182 w 1968"/>
                <a:gd name="T3" fmla="*/ 477 h 696"/>
                <a:gd name="T4" fmla="*/ 672 w 1968"/>
                <a:gd name="T5" fmla="*/ 95 h 696"/>
                <a:gd name="T6" fmla="*/ 1222 w 1968"/>
                <a:gd name="T7" fmla="*/ 95 h 696"/>
                <a:gd name="T8" fmla="*/ 1894 w 1968"/>
                <a:gd name="T9" fmla="*/ 672 h 696"/>
                <a:gd name="T10" fmla="*/ 2261 w 1968"/>
                <a:gd name="T11" fmla="*/ 1628 h 696"/>
                <a:gd name="T12" fmla="*/ 2445 w 1968"/>
                <a:gd name="T13" fmla="*/ 2388 h 696"/>
                <a:gd name="T14" fmla="*/ 2506 w 1968"/>
                <a:gd name="T15" fmla="*/ 2774 h 696"/>
                <a:gd name="T16" fmla="*/ 0 60000 65536"/>
                <a:gd name="T17" fmla="*/ 0 60000 65536"/>
                <a:gd name="T18" fmla="*/ 0 60000 65536"/>
                <a:gd name="T19" fmla="*/ 0 60000 65536"/>
                <a:gd name="T20" fmla="*/ 0 60000 65536"/>
                <a:gd name="T21" fmla="*/ 0 60000 65536"/>
                <a:gd name="T22" fmla="*/ 0 60000 65536"/>
                <a:gd name="T23" fmla="*/ 0 60000 65536"/>
                <a:gd name="T24" fmla="*/ 0 w 1968"/>
                <a:gd name="T25" fmla="*/ 0 h 696"/>
                <a:gd name="T26" fmla="*/ 1968 w 1968"/>
                <a:gd name="T27" fmla="*/ 696 h 6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68" h="696">
                  <a:moveTo>
                    <a:pt x="0" y="312"/>
                  </a:moveTo>
                  <a:cubicBezTo>
                    <a:pt x="28" y="240"/>
                    <a:pt x="56" y="168"/>
                    <a:pt x="144" y="120"/>
                  </a:cubicBezTo>
                  <a:cubicBezTo>
                    <a:pt x="232" y="72"/>
                    <a:pt x="392" y="40"/>
                    <a:pt x="528" y="24"/>
                  </a:cubicBezTo>
                  <a:cubicBezTo>
                    <a:pt x="664" y="8"/>
                    <a:pt x="800" y="0"/>
                    <a:pt x="960" y="24"/>
                  </a:cubicBezTo>
                  <a:cubicBezTo>
                    <a:pt x="1120" y="48"/>
                    <a:pt x="1352" y="104"/>
                    <a:pt x="1488" y="168"/>
                  </a:cubicBezTo>
                  <a:cubicBezTo>
                    <a:pt x="1624" y="232"/>
                    <a:pt x="1704" y="336"/>
                    <a:pt x="1776" y="408"/>
                  </a:cubicBezTo>
                  <a:cubicBezTo>
                    <a:pt x="1848" y="480"/>
                    <a:pt x="1888" y="552"/>
                    <a:pt x="1920" y="600"/>
                  </a:cubicBezTo>
                  <a:cubicBezTo>
                    <a:pt x="1952" y="648"/>
                    <a:pt x="1960" y="672"/>
                    <a:pt x="1968" y="696"/>
                  </a:cubicBezTo>
                </a:path>
              </a:pathLst>
            </a:custGeom>
            <a:noFill/>
            <a:ln w="19050" cap="flat" cmpd="sng">
              <a:solidFill>
                <a:schemeClr val="tx1"/>
              </a:solidFill>
              <a:prstDash val="dash"/>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13328" name="Text Box 15">
              <a:extLst>
                <a:ext uri="{FF2B5EF4-FFF2-40B4-BE49-F238E27FC236}">
                  <a16:creationId xmlns:a16="http://schemas.microsoft.com/office/drawing/2014/main" id="{38D1EA94-C3A3-4BBA-9DD8-89608D3890B5}"/>
                </a:ext>
              </a:extLst>
            </p:cNvPr>
            <p:cNvSpPr txBox="1">
              <a:spLocks noChangeArrowheads="1"/>
            </p:cNvSpPr>
            <p:nvPr/>
          </p:nvSpPr>
          <p:spPr bwMode="auto">
            <a:xfrm>
              <a:off x="1687" y="2343"/>
              <a:ext cx="1225" cy="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b="1" dirty="0">
                  <a:latin typeface="Times New Roman" panose="02020603050405020304" pitchFamily="18" charset="0"/>
                  <a:cs typeface="Times New Roman" panose="02020603050405020304" pitchFamily="18" charset="0"/>
                </a:rPr>
                <a:t>Cavity or</a:t>
              </a:r>
            </a:p>
            <a:p>
              <a:pPr algn="ctr" eaLnBrk="1" hangingPunct="1">
                <a:spcBef>
                  <a:spcPct val="0"/>
                </a:spcBef>
                <a:buFontTx/>
                <a:buNone/>
              </a:pPr>
              <a:r>
                <a:rPr lang="en-US" altLang="en-US" sz="1600" b="1" dirty="0">
                  <a:latin typeface="Times New Roman" panose="02020603050405020304" pitchFamily="18" charset="0"/>
                  <a:cs typeface="Times New Roman" panose="02020603050405020304" pitchFamily="18" charset="0"/>
                </a:rPr>
                <a:t>Near Wake</a:t>
              </a:r>
            </a:p>
          </p:txBody>
        </p:sp>
        <p:sp>
          <p:nvSpPr>
            <p:cNvPr id="13329" name="Text Box 16">
              <a:extLst>
                <a:ext uri="{FF2B5EF4-FFF2-40B4-BE49-F238E27FC236}">
                  <a16:creationId xmlns:a16="http://schemas.microsoft.com/office/drawing/2014/main" id="{260B8008-22D3-4159-9009-405E27B60BED}"/>
                </a:ext>
              </a:extLst>
            </p:cNvPr>
            <p:cNvSpPr txBox="1">
              <a:spLocks noChangeArrowheads="1"/>
            </p:cNvSpPr>
            <p:nvPr/>
          </p:nvSpPr>
          <p:spPr bwMode="auto">
            <a:xfrm>
              <a:off x="3142" y="2591"/>
              <a:ext cx="1105"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b="1" dirty="0">
                  <a:latin typeface="Times New Roman" panose="02020603050405020304" pitchFamily="18" charset="0"/>
                  <a:cs typeface="Times New Roman" panose="02020603050405020304" pitchFamily="18" charset="0"/>
                </a:rPr>
                <a:t>Far Wake</a:t>
              </a: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E06F9A2-BBD1-4AF0-9285-0AC345D4BD32}"/>
              </a:ext>
            </a:extLst>
          </p:cNvPr>
          <p:cNvSpPr>
            <a:spLocks noGrp="1"/>
          </p:cNvSpPr>
          <p:nvPr>
            <p:ph type="title"/>
          </p:nvPr>
        </p:nvSpPr>
        <p:spPr/>
        <p:txBody>
          <a:bodyPr/>
          <a:lstStyle/>
          <a:p>
            <a:pPr eaLnBrk="1" hangingPunct="1">
              <a:defRPr/>
            </a:pPr>
            <a:r>
              <a:rPr lang="en-US" sz="3200" dirty="0">
                <a:latin typeface="Times New Roman" panose="02020603050405020304" pitchFamily="18" charset="0"/>
                <a:cs typeface="Times New Roman" panose="02020603050405020304" pitchFamily="18" charset="0"/>
              </a:rPr>
              <a:t>Building Influences/Downwash</a:t>
            </a:r>
          </a:p>
        </p:txBody>
      </p:sp>
      <p:sp>
        <p:nvSpPr>
          <p:cNvPr id="102404" name="Rectangle 3">
            <a:extLst>
              <a:ext uri="{FF2B5EF4-FFF2-40B4-BE49-F238E27FC236}">
                <a16:creationId xmlns:a16="http://schemas.microsoft.com/office/drawing/2014/main" id="{619B3943-2532-4C1E-9B36-DDC26E8ADE09}"/>
              </a:ext>
            </a:extLst>
          </p:cNvPr>
          <p:cNvSpPr txBox="1">
            <a:spLocks noChangeArrowheads="1"/>
          </p:cNvSpPr>
          <p:nvPr/>
        </p:nvSpPr>
        <p:spPr bwMode="auto">
          <a:xfrm>
            <a:off x="1274017" y="1058247"/>
            <a:ext cx="7391400" cy="517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800100" indent="-3429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257300" indent="-3429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indent="0" eaLnBrk="1" hangingPunct="1">
              <a:lnSpc>
                <a:spcPct val="90000"/>
              </a:lnSpc>
              <a:buNone/>
            </a:pPr>
            <a:r>
              <a:rPr lang="en-US" altLang="en-US" sz="2600" dirty="0">
                <a:latin typeface="Times New Roman" panose="02020603050405020304" pitchFamily="18" charset="0"/>
                <a:cs typeface="Times New Roman" panose="02020603050405020304" pitchFamily="18" charset="0"/>
              </a:rPr>
              <a:t>     Primary effects of downwash on plume</a:t>
            </a:r>
          </a:p>
          <a:p>
            <a:pPr marL="0" indent="0" algn="ctr" eaLnBrk="1" hangingPunct="1">
              <a:lnSpc>
                <a:spcPct val="90000"/>
              </a:lnSpc>
              <a:buNone/>
            </a:pPr>
            <a:endParaRPr lang="en-US" altLang="en-US" sz="2600" dirty="0">
              <a:latin typeface="Times New Roman" panose="02020603050405020304" pitchFamily="18" charset="0"/>
              <a:cs typeface="Times New Roman" panose="02020603050405020304" pitchFamily="18" charset="0"/>
            </a:endParaRPr>
          </a:p>
          <a:p>
            <a:pPr lvl="1" eaLnBrk="1" hangingPunct="1">
              <a:lnSpc>
                <a:spcPct val="90000"/>
              </a:lnSpc>
              <a:buFont typeface="Wingdings" panose="05000000000000000000" pitchFamily="2" charset="2"/>
              <a:buChar char="§"/>
            </a:pPr>
            <a:r>
              <a:rPr lang="en-US" altLang="en-US" sz="2400" dirty="0">
                <a:latin typeface="Times New Roman" panose="02020603050405020304" pitchFamily="18" charset="0"/>
                <a:cs typeface="Times New Roman" panose="02020603050405020304" pitchFamily="18" charset="0"/>
              </a:rPr>
              <a:t>Plume rise / Plume height</a:t>
            </a:r>
          </a:p>
          <a:p>
            <a:pPr lvl="2" eaLnBrk="1" hangingPunct="1">
              <a:lnSpc>
                <a:spcPct val="90000"/>
              </a:lnSpc>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Suppression due to increased turbulence and descending streamlines</a:t>
            </a:r>
          </a:p>
          <a:p>
            <a:pPr lvl="2" eaLnBrk="1" hangingPunct="1">
              <a:lnSpc>
                <a:spcPct val="90000"/>
              </a:lnSpc>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Enhancement due to velocity deficit and ascending streamlines </a:t>
            </a:r>
          </a:p>
          <a:p>
            <a:pPr lvl="1" eaLnBrk="1" hangingPunct="1">
              <a:lnSpc>
                <a:spcPct val="90000"/>
              </a:lnSpc>
              <a:buFont typeface="Wingdings" panose="05000000000000000000" pitchFamily="2" charset="2"/>
              <a:buChar char="§"/>
            </a:pPr>
            <a:r>
              <a:rPr lang="en-US" altLang="en-US" sz="2400" dirty="0">
                <a:latin typeface="Times New Roman" panose="02020603050405020304" pitchFamily="18" charset="0"/>
                <a:cs typeface="Times New Roman" panose="02020603050405020304" pitchFamily="18" charset="0"/>
              </a:rPr>
              <a:t>Enhanced vertical and lateral turbulence</a:t>
            </a:r>
          </a:p>
          <a:p>
            <a:pPr lvl="1" eaLnBrk="1" hangingPunct="1">
              <a:lnSpc>
                <a:spcPct val="90000"/>
              </a:lnSpc>
              <a:buFont typeface="Wingdings" panose="05000000000000000000" pitchFamily="2" charset="2"/>
              <a:buChar char="§"/>
            </a:pPr>
            <a:r>
              <a:rPr lang="en-US" altLang="en-US" sz="2400" dirty="0">
                <a:latin typeface="Times New Roman" panose="02020603050405020304" pitchFamily="18" charset="0"/>
                <a:cs typeface="Times New Roman" panose="02020603050405020304" pitchFamily="18" charset="0"/>
              </a:rPr>
              <a:t>Reduced wind speed in the wake</a:t>
            </a:r>
          </a:p>
          <a:p>
            <a:pPr lvl="1" eaLnBrk="1" hangingPunct="1">
              <a:lnSpc>
                <a:spcPct val="90000"/>
              </a:lnSpc>
              <a:buFont typeface="Wingdings" panose="05000000000000000000" pitchFamily="2" charset="2"/>
              <a:buChar char="§"/>
            </a:pPr>
            <a:r>
              <a:rPr lang="en-US" altLang="en-US" sz="2400" dirty="0">
                <a:latin typeface="Times New Roman" panose="02020603050405020304" pitchFamily="18" charset="0"/>
                <a:cs typeface="Times New Roman" panose="02020603050405020304" pitchFamily="18" charset="0"/>
              </a:rPr>
              <a:t>Recirculation of plume material in cavity</a:t>
            </a:r>
          </a:p>
          <a:p>
            <a:pPr marL="457200" lvl="1" indent="0" eaLnBrk="1" hangingPunct="1">
              <a:lnSpc>
                <a:spcPct val="90000"/>
              </a:lnSpc>
              <a:buNone/>
            </a:pPr>
            <a:endParaRPr lang="en-US" altLang="en-US" sz="2400" dirty="0">
              <a:latin typeface="Times New Roman" panose="02020603050405020304" pitchFamily="18" charset="0"/>
              <a:cs typeface="Times New Roman" panose="02020603050405020304" pitchFamily="18" charset="0"/>
            </a:endParaRPr>
          </a:p>
          <a:p>
            <a:pPr marL="457200" lvl="1" indent="0" eaLnBrk="1" hangingPunct="1">
              <a:lnSpc>
                <a:spcPct val="90000"/>
              </a:lnSpc>
              <a:buNone/>
            </a:pPr>
            <a:r>
              <a:rPr lang="en-US" altLang="en-US" sz="2400" dirty="0">
                <a:latin typeface="Times New Roman" panose="02020603050405020304" pitchFamily="18" charset="0"/>
                <a:cs typeface="Times New Roman" panose="02020603050405020304" pitchFamily="18" charset="0"/>
              </a:rPr>
              <a:t>(Magnitude of effects depend on source location and height relative to the building)</a:t>
            </a:r>
          </a:p>
          <a:p>
            <a:pPr marL="457200" lvl="1" indent="0" eaLnBrk="1" hangingPunct="1">
              <a:lnSpc>
                <a:spcPct val="90000"/>
              </a:lnSpc>
              <a:buNone/>
            </a:pPr>
            <a:endParaRPr lang="en-US" altLang="en-US" sz="2400" dirty="0">
              <a:latin typeface="Times New Roman" panose="02020603050405020304" pitchFamily="18" charset="0"/>
              <a:cs typeface="Times New Roman" panose="02020603050405020304" pitchFamily="18" charset="0"/>
            </a:endParaRPr>
          </a:p>
          <a:p>
            <a:pPr marL="457200" lvl="1" indent="0" eaLnBrk="1" hangingPunct="1">
              <a:lnSpc>
                <a:spcPct val="90000"/>
              </a:lnSpc>
              <a:buNone/>
            </a:pPr>
            <a:endParaRPr lang="en-US" alt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E06F9A2-BBD1-4AF0-9285-0AC345D4BD32}"/>
              </a:ext>
            </a:extLst>
          </p:cNvPr>
          <p:cNvSpPr>
            <a:spLocks noGrp="1"/>
          </p:cNvSpPr>
          <p:nvPr>
            <p:ph type="title"/>
          </p:nvPr>
        </p:nvSpPr>
        <p:spPr/>
        <p:txBody>
          <a:bodyPr/>
          <a:lstStyle/>
          <a:p>
            <a:pPr eaLnBrk="1" hangingPunct="1">
              <a:defRPr/>
            </a:pPr>
            <a:r>
              <a:rPr lang="en-US" sz="3200" dirty="0">
                <a:latin typeface="Times New Roman" panose="02020603050405020304" pitchFamily="18" charset="0"/>
                <a:cs typeface="Times New Roman" panose="02020603050405020304" pitchFamily="18" charset="0"/>
              </a:rPr>
              <a:t>Building Influences/Downwash</a:t>
            </a:r>
          </a:p>
        </p:txBody>
      </p:sp>
      <p:sp>
        <p:nvSpPr>
          <p:cNvPr id="2" name="TextBox 1">
            <a:extLst>
              <a:ext uri="{FF2B5EF4-FFF2-40B4-BE49-F238E27FC236}">
                <a16:creationId xmlns:a16="http://schemas.microsoft.com/office/drawing/2014/main" id="{28A34B9A-1C3B-4433-A1AB-5CDC94E60027}"/>
              </a:ext>
            </a:extLst>
          </p:cNvPr>
          <p:cNvSpPr txBox="1"/>
          <p:nvPr/>
        </p:nvSpPr>
        <p:spPr>
          <a:xfrm flipH="1">
            <a:off x="1091682" y="1655769"/>
            <a:ext cx="7304861" cy="954107"/>
          </a:xfrm>
          <a:prstGeom prst="rect">
            <a:avLst/>
          </a:prstGeom>
          <a:noFill/>
        </p:spPr>
        <p:txBody>
          <a:bodyPr wrap="square" rtlCol="0">
            <a:spAutoFit/>
          </a:bodyPr>
          <a:lstStyle/>
          <a:p>
            <a:r>
              <a:rPr lang="en-US" sz="2800" u="sng" dirty="0">
                <a:latin typeface="Times New Roman" panose="02020603050405020304" pitchFamily="18" charset="0"/>
                <a:cs typeface="Times New Roman" panose="02020603050405020304" pitchFamily="18" charset="0"/>
              </a:rPr>
              <a:t>Result</a:t>
            </a:r>
            <a:r>
              <a:rPr lang="en-US" sz="2800" dirty="0">
                <a:latin typeface="Times New Roman" panose="02020603050405020304" pitchFamily="18" charset="0"/>
                <a:cs typeface="Times New Roman" panose="02020603050405020304" pitchFamily="18" charset="0"/>
              </a:rPr>
              <a:t>:  Potential for significantly higher short-term, ground-level concentrations near the source</a:t>
            </a:r>
          </a:p>
        </p:txBody>
      </p:sp>
      <p:sp>
        <p:nvSpPr>
          <p:cNvPr id="3" name="TextBox 2">
            <a:extLst>
              <a:ext uri="{FF2B5EF4-FFF2-40B4-BE49-F238E27FC236}">
                <a16:creationId xmlns:a16="http://schemas.microsoft.com/office/drawing/2014/main" id="{D6EFA84A-0951-3932-9420-5CAAAFAA5DE5}"/>
              </a:ext>
            </a:extLst>
          </p:cNvPr>
          <p:cNvSpPr txBox="1"/>
          <p:nvPr/>
        </p:nvSpPr>
        <p:spPr>
          <a:xfrm>
            <a:off x="1649852" y="3786460"/>
            <a:ext cx="7000634" cy="461665"/>
          </a:xfrm>
          <a:prstGeom prst="rect">
            <a:avLst/>
          </a:prstGeom>
          <a:noFill/>
        </p:spPr>
        <p:txBody>
          <a:bodyPr wrap="none" rtlCol="0">
            <a:spAutoFit/>
          </a:bodyPr>
          <a:lstStyle/>
          <a:p>
            <a:r>
              <a:rPr lang="en-US" sz="2400" dirty="0">
                <a:solidFill>
                  <a:srgbClr val="FF0000"/>
                </a:solidFill>
              </a:rPr>
              <a:t>*Much more on Building Downwash this afternoon</a:t>
            </a:r>
          </a:p>
        </p:txBody>
      </p:sp>
    </p:spTree>
    <p:extLst>
      <p:ext uri="{BB962C8B-B14F-4D97-AF65-F5344CB8AC3E}">
        <p14:creationId xmlns:p14="http://schemas.microsoft.com/office/powerpoint/2010/main" val="32857787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9CADF2-6AAD-4237-AC81-14C72238B038}"/>
              </a:ext>
            </a:extLst>
          </p:cNvPr>
          <p:cNvSpPr>
            <a:spLocks noGrp="1"/>
          </p:cNvSpPr>
          <p:nvPr>
            <p:ph type="title"/>
          </p:nvPr>
        </p:nvSpPr>
        <p:spPr>
          <a:xfrm>
            <a:off x="409575" y="304800"/>
            <a:ext cx="8562975"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Other important AERMOD capabilities</a:t>
            </a:r>
          </a:p>
        </p:txBody>
      </p:sp>
      <p:sp>
        <p:nvSpPr>
          <p:cNvPr id="106499" name="Content Placeholder 6">
            <a:extLst>
              <a:ext uri="{FF2B5EF4-FFF2-40B4-BE49-F238E27FC236}">
                <a16:creationId xmlns:a16="http://schemas.microsoft.com/office/drawing/2014/main" id="{E9669C74-E97A-4437-9652-676BD098B04D}"/>
              </a:ext>
            </a:extLst>
          </p:cNvPr>
          <p:cNvSpPr>
            <a:spLocks noGrp="1"/>
          </p:cNvSpPr>
          <p:nvPr>
            <p:ph sz="half" idx="1"/>
          </p:nvPr>
        </p:nvSpPr>
        <p:spPr>
          <a:xfrm>
            <a:off x="1447800" y="1066800"/>
            <a:ext cx="7239000" cy="5486400"/>
          </a:xfrm>
        </p:spPr>
        <p:txBody>
          <a:bodyPr/>
          <a:lstStyle/>
          <a:p>
            <a:pPr eaLnBrk="1" hangingPunct="1">
              <a:lnSpc>
                <a:spcPct val="90000"/>
              </a:lnSpc>
            </a:pPr>
            <a:r>
              <a:rPr lang="en-US" altLang="en-US" sz="2800" dirty="0">
                <a:latin typeface="Times New Roman" panose="02020603050405020304" pitchFamily="18" charset="0"/>
                <a:cs typeface="Times New Roman" panose="02020603050405020304" pitchFamily="18" charset="0"/>
              </a:rPr>
              <a:t>Urban Effects - nighttime boundary layer</a:t>
            </a:r>
          </a:p>
          <a:p>
            <a:pPr eaLnBrk="1" hangingPunct="1">
              <a:lnSpc>
                <a:spcPct val="90000"/>
              </a:lnSpc>
            </a:pPr>
            <a:r>
              <a:rPr lang="en-US" altLang="en-US" sz="2800" dirty="0">
                <a:latin typeface="Times New Roman" panose="02020603050405020304" pitchFamily="18" charset="0"/>
                <a:cs typeface="Times New Roman" panose="02020603050405020304" pitchFamily="18" charset="0"/>
              </a:rPr>
              <a:t>NO</a:t>
            </a:r>
            <a:r>
              <a:rPr lang="en-US" altLang="en-US" sz="2800" baseline="-25000" dirty="0">
                <a:latin typeface="Times New Roman" panose="02020603050405020304" pitchFamily="18" charset="0"/>
                <a:cs typeface="Times New Roman" panose="02020603050405020304" pitchFamily="18" charset="0"/>
              </a:rPr>
              <a:t>x</a:t>
            </a:r>
            <a:r>
              <a:rPr lang="en-US" altLang="en-US" sz="2800" dirty="0">
                <a:latin typeface="Times New Roman" panose="02020603050405020304" pitchFamily="18" charset="0"/>
                <a:cs typeface="Times New Roman" panose="02020603050405020304" pitchFamily="18" charset="0"/>
              </a:rPr>
              <a:t> Chemistry</a:t>
            </a:r>
          </a:p>
          <a:p>
            <a:pPr eaLnBrk="1" hangingPunct="1">
              <a:lnSpc>
                <a:spcPct val="90000"/>
              </a:lnSpc>
            </a:pPr>
            <a:r>
              <a:rPr lang="en-US" altLang="en-US" sz="2800" dirty="0">
                <a:latin typeface="Times New Roman" panose="02020603050405020304" pitchFamily="18" charset="0"/>
                <a:cs typeface="Times New Roman" panose="02020603050405020304" pitchFamily="18" charset="0"/>
              </a:rPr>
              <a:t>Wet / Dry Deposition</a:t>
            </a:r>
          </a:p>
          <a:p>
            <a:pPr eaLnBrk="1" hangingPunct="1">
              <a:lnSpc>
                <a:spcPct val="90000"/>
              </a:lnSpc>
            </a:pPr>
            <a:r>
              <a:rPr lang="en-US" altLang="en-US" sz="2800" dirty="0">
                <a:latin typeface="Times New Roman" panose="02020603050405020304" pitchFamily="18" charset="0"/>
                <a:cs typeface="Times New Roman" panose="02020603050405020304" pitchFamily="18" charset="0"/>
              </a:rPr>
              <a:t>Low Wind / Meander conditions</a:t>
            </a:r>
          </a:p>
          <a:p>
            <a:pPr eaLnBrk="1" hangingPunct="1">
              <a:lnSpc>
                <a:spcPct val="90000"/>
              </a:lnSpc>
            </a:pPr>
            <a:r>
              <a:rPr lang="en-US" altLang="en-US" sz="2800" dirty="0">
                <a:latin typeface="Times New Roman" panose="02020603050405020304" pitchFamily="18" charset="0"/>
                <a:cs typeface="Times New Roman" panose="02020603050405020304" pitchFamily="18" charset="0"/>
              </a:rPr>
              <a:t>Offshore releases / coastal impacts (COARE)</a:t>
            </a:r>
          </a:p>
          <a:p>
            <a:pPr eaLnBrk="1" hangingPunct="1">
              <a:lnSpc>
                <a:spcPct val="90000"/>
              </a:lnSpc>
            </a:pPr>
            <a:r>
              <a:rPr lang="en-US" altLang="en-US" sz="2800" dirty="0">
                <a:latin typeface="Times New Roman" panose="02020603050405020304" pitchFamily="18" charset="0"/>
                <a:cs typeface="Times New Roman" panose="02020603050405020304" pitchFamily="18" charset="0"/>
              </a:rPr>
              <a:t>Roadway type (line) sources</a:t>
            </a:r>
          </a:p>
          <a:p>
            <a:pPr eaLnBrk="1" hangingPunct="1">
              <a:lnSpc>
                <a:spcPct val="90000"/>
              </a:lnSpc>
            </a:pPr>
            <a:endParaRPr lang="en-US" altLang="en-US" sz="2800" dirty="0">
              <a:latin typeface="Times New Roman" panose="02020603050405020304" pitchFamily="18" charset="0"/>
              <a:cs typeface="Times New Roman" panose="02020603050405020304" pitchFamily="18" charset="0"/>
            </a:endParaRPr>
          </a:p>
          <a:p>
            <a:pPr eaLnBrk="1" hangingPunct="1">
              <a:lnSpc>
                <a:spcPct val="90000"/>
              </a:lnSpc>
            </a:pPr>
            <a:r>
              <a:rPr lang="en-US" altLang="en-US" sz="2800" dirty="0">
                <a:latin typeface="Times New Roman" panose="02020603050405020304" pitchFamily="18" charset="0"/>
                <a:cs typeface="Times New Roman" panose="02020603050405020304" pitchFamily="18" charset="0"/>
              </a:rPr>
              <a:t>Variety of Alpha / Beta options</a:t>
            </a:r>
          </a:p>
          <a:p>
            <a:pPr lvl="1" eaLnBrk="1" hangingPunct="1">
              <a:lnSpc>
                <a:spcPct val="90000"/>
              </a:lnSpc>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Building downwash improvements</a:t>
            </a:r>
          </a:p>
          <a:p>
            <a:pPr lvl="1" eaLnBrk="1" hangingPunct="1">
              <a:lnSpc>
                <a:spcPct val="90000"/>
              </a:lnSpc>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Roadway noise barriers / depressed roadways</a:t>
            </a:r>
          </a:p>
          <a:p>
            <a:pPr lvl="1" eaLnBrk="1" hangingPunct="1">
              <a:lnSpc>
                <a:spcPct val="90000"/>
              </a:lnSpc>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Buoyant line sources</a:t>
            </a:r>
          </a:p>
          <a:p>
            <a:pPr marL="457200" lvl="1" indent="0" eaLnBrk="1" hangingPunct="1">
              <a:lnSpc>
                <a:spcPct val="90000"/>
              </a:lnSpc>
              <a:buNone/>
            </a:pPr>
            <a:endParaRPr lang="en-US" altLang="en-US" sz="2400" baseline="-25000" dirty="0">
              <a:latin typeface="Times New Roman" panose="02020603050405020304" pitchFamily="18" charset="0"/>
              <a:cs typeface="Times New Roman" panose="02020603050405020304" pitchFamily="18" charset="0"/>
            </a:endParaRPr>
          </a:p>
          <a:p>
            <a:pPr lvl="1" eaLnBrk="1" hangingPunct="1">
              <a:lnSpc>
                <a:spcPct val="90000"/>
              </a:lnSpc>
              <a:buFont typeface="Courier New" panose="02070309020205020404" pitchFamily="49" charset="0"/>
              <a:buChar char="o"/>
            </a:pPr>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sz="28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20901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B3FE398-32AA-F4FE-86A7-82ED861320E4}"/>
              </a:ext>
            </a:extLst>
          </p:cNvPr>
          <p:cNvSpPr txBox="1"/>
          <p:nvPr/>
        </p:nvSpPr>
        <p:spPr>
          <a:xfrm>
            <a:off x="1165241" y="1446244"/>
            <a:ext cx="7653489" cy="3785652"/>
          </a:xfrm>
          <a:prstGeom prst="rect">
            <a:avLst/>
          </a:prstGeom>
          <a:noFill/>
        </p:spPr>
        <p:txBody>
          <a:bodyPr wrap="square" rtlCol="0">
            <a:spAutoFit/>
          </a:bodyPr>
          <a:lstStyle/>
          <a:p>
            <a:pPr marL="342900" indent="-342900">
              <a:buFont typeface="Wingdings" panose="05000000000000000000" pitchFamily="2" charset="2"/>
              <a:buChar char="§"/>
            </a:pPr>
            <a:r>
              <a:rPr lang="en-US" sz="2400" dirty="0"/>
              <a:t>User's Guide for  AERMOD</a:t>
            </a:r>
          </a:p>
          <a:p>
            <a:endParaRPr lang="en-US" sz="2400" dirty="0"/>
          </a:p>
          <a:p>
            <a:pPr marL="342900" indent="-342900">
              <a:buFont typeface="Wingdings" panose="05000000000000000000" pitchFamily="2" charset="2"/>
              <a:buChar char="§"/>
            </a:pPr>
            <a:r>
              <a:rPr lang="en-US" sz="2400" dirty="0"/>
              <a:t>AERMOD Model Formulation</a:t>
            </a:r>
          </a:p>
          <a:p>
            <a:endParaRPr lang="en-US" sz="2400" dirty="0"/>
          </a:p>
          <a:p>
            <a:pPr marL="342900" indent="-342900">
              <a:buFont typeface="Wingdings" panose="05000000000000000000" pitchFamily="2" charset="2"/>
              <a:buChar char="§"/>
            </a:pPr>
            <a:r>
              <a:rPr lang="en-US" sz="2400" dirty="0"/>
              <a:t>AERMOD Implementation Guide</a:t>
            </a:r>
          </a:p>
          <a:p>
            <a:pPr marL="342900" indent="-342900">
              <a:buFont typeface="Wingdings" panose="05000000000000000000" pitchFamily="2" charset="2"/>
              <a:buChar char="§"/>
            </a:pPr>
            <a:endParaRPr lang="en-US" sz="2400" dirty="0"/>
          </a:p>
          <a:p>
            <a:pPr marL="342900" indent="-342900">
              <a:buFont typeface="Wingdings" panose="05000000000000000000" pitchFamily="2" charset="2"/>
              <a:buChar char="§"/>
            </a:pPr>
            <a:r>
              <a:rPr lang="en-US" sz="2400" dirty="0"/>
              <a:t>User’s Guides for AERSURFACE, AERMET, AERMAP, and BPIPPRM </a:t>
            </a:r>
          </a:p>
          <a:p>
            <a:pPr marL="342900" indent="-342900">
              <a:buFont typeface="Wingdings" panose="05000000000000000000" pitchFamily="2" charset="2"/>
              <a:buChar char="§"/>
            </a:pPr>
            <a:endParaRPr lang="en-US" sz="2400" dirty="0"/>
          </a:p>
          <a:p>
            <a:pPr marL="342900" indent="-342900">
              <a:buFont typeface="Wingdings" panose="05000000000000000000" pitchFamily="2" charset="2"/>
              <a:buChar char="§"/>
            </a:pPr>
            <a:r>
              <a:rPr lang="en-US" sz="2400" dirty="0"/>
              <a:t>Model Change Bulletin (MCB) #18</a:t>
            </a:r>
            <a:endParaRPr lang="en-US" dirty="0"/>
          </a:p>
        </p:txBody>
      </p:sp>
      <p:sp>
        <p:nvSpPr>
          <p:cNvPr id="3" name="Title 4">
            <a:extLst>
              <a:ext uri="{FF2B5EF4-FFF2-40B4-BE49-F238E27FC236}">
                <a16:creationId xmlns:a16="http://schemas.microsoft.com/office/drawing/2014/main" id="{CAC384D6-A150-A1DC-7E9E-754CE3EFC162}"/>
              </a:ext>
            </a:extLst>
          </p:cNvPr>
          <p:cNvSpPr>
            <a:spLocks noGrp="1"/>
          </p:cNvSpPr>
          <p:nvPr>
            <p:ph type="title"/>
          </p:nvPr>
        </p:nvSpPr>
        <p:spPr>
          <a:xfrm>
            <a:off x="949335" y="389358"/>
            <a:ext cx="7467600" cy="916926"/>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Important Documents</a:t>
            </a:r>
            <a:br>
              <a:rPr lang="en-US"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(updated Nov 2024)</a:t>
            </a:r>
          </a:p>
        </p:txBody>
      </p:sp>
      <p:sp>
        <p:nvSpPr>
          <p:cNvPr id="5" name="TextBox 4">
            <a:extLst>
              <a:ext uri="{FF2B5EF4-FFF2-40B4-BE49-F238E27FC236}">
                <a16:creationId xmlns:a16="http://schemas.microsoft.com/office/drawing/2014/main" id="{CD23692C-4203-9112-47CB-6EAC4AFF892A}"/>
              </a:ext>
            </a:extLst>
          </p:cNvPr>
          <p:cNvSpPr txBox="1"/>
          <p:nvPr/>
        </p:nvSpPr>
        <p:spPr>
          <a:xfrm>
            <a:off x="1935126" y="5689546"/>
            <a:ext cx="6800785" cy="400110"/>
          </a:xfrm>
          <a:prstGeom prst="rect">
            <a:avLst/>
          </a:prstGeom>
          <a:noFill/>
        </p:spPr>
        <p:txBody>
          <a:bodyPr wrap="square">
            <a:spAutoFit/>
          </a:bodyPr>
          <a:lstStyle/>
          <a:p>
            <a:r>
              <a:rPr lang="en-US" sz="2000" dirty="0"/>
              <a:t>https://www.epa.gov/scram/air-quality-dispersion-modeling</a:t>
            </a:r>
          </a:p>
        </p:txBody>
      </p:sp>
    </p:spTree>
    <p:extLst>
      <p:ext uri="{BB962C8B-B14F-4D97-AF65-F5344CB8AC3E}">
        <p14:creationId xmlns:p14="http://schemas.microsoft.com/office/powerpoint/2010/main" val="8351908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B605CCB-6CC0-10BC-ECE3-8D178EFD256E}"/>
              </a:ext>
            </a:extLst>
          </p:cNvPr>
          <p:cNvSpPr txBox="1"/>
          <p:nvPr/>
        </p:nvSpPr>
        <p:spPr>
          <a:xfrm>
            <a:off x="3629608" y="2892490"/>
            <a:ext cx="2877711" cy="646331"/>
          </a:xfrm>
          <a:prstGeom prst="rect">
            <a:avLst/>
          </a:prstGeom>
          <a:noFill/>
        </p:spPr>
        <p:txBody>
          <a:bodyPr wrap="none" rtlCol="0">
            <a:spAutoFit/>
          </a:bodyPr>
          <a:lstStyle/>
          <a:p>
            <a:r>
              <a:rPr lang="en-US" sz="3600" dirty="0">
                <a:solidFill>
                  <a:srgbClr val="0000FF"/>
                </a:solidFill>
              </a:rPr>
              <a:t>End of Part 2</a:t>
            </a:r>
          </a:p>
        </p:txBody>
      </p:sp>
    </p:spTree>
    <p:extLst>
      <p:ext uri="{BB962C8B-B14F-4D97-AF65-F5344CB8AC3E}">
        <p14:creationId xmlns:p14="http://schemas.microsoft.com/office/powerpoint/2010/main" val="1932054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1C2B116-D534-B811-76E3-0FAC215B5AB0}"/>
              </a:ext>
            </a:extLst>
          </p:cNvPr>
          <p:cNvSpPr txBox="1"/>
          <p:nvPr/>
        </p:nvSpPr>
        <p:spPr>
          <a:xfrm>
            <a:off x="1632734" y="201409"/>
            <a:ext cx="5878532" cy="646331"/>
          </a:xfrm>
          <a:prstGeom prst="rect">
            <a:avLst/>
          </a:prstGeom>
          <a:noFill/>
        </p:spPr>
        <p:txBody>
          <a:bodyPr wrap="none" rtlCol="0">
            <a:spAutoFit/>
          </a:bodyPr>
          <a:lstStyle/>
          <a:p>
            <a:r>
              <a:rPr lang="en-US" sz="3600" dirty="0"/>
              <a:t>AERMOD Modeling System</a:t>
            </a:r>
          </a:p>
        </p:txBody>
      </p:sp>
      <p:grpSp>
        <p:nvGrpSpPr>
          <p:cNvPr id="61" name="Group 60">
            <a:extLst>
              <a:ext uri="{FF2B5EF4-FFF2-40B4-BE49-F238E27FC236}">
                <a16:creationId xmlns:a16="http://schemas.microsoft.com/office/drawing/2014/main" id="{608FAF01-F1D8-B0C4-3FAA-BE776987984A}"/>
              </a:ext>
            </a:extLst>
          </p:cNvPr>
          <p:cNvGrpSpPr/>
          <p:nvPr/>
        </p:nvGrpSpPr>
        <p:grpSpPr>
          <a:xfrm>
            <a:off x="517721" y="847740"/>
            <a:ext cx="8547941" cy="5386366"/>
            <a:chOff x="465431" y="914400"/>
            <a:chExt cx="8547941" cy="5386366"/>
          </a:xfrm>
        </p:grpSpPr>
        <p:sp>
          <p:nvSpPr>
            <p:cNvPr id="3" name="Rectangle 2">
              <a:extLst>
                <a:ext uri="{FF2B5EF4-FFF2-40B4-BE49-F238E27FC236}">
                  <a16:creationId xmlns:a16="http://schemas.microsoft.com/office/drawing/2014/main" id="{DD724100-7BF1-441E-9F55-E60931254975}"/>
                </a:ext>
              </a:extLst>
            </p:cNvPr>
            <p:cNvSpPr/>
            <p:nvPr/>
          </p:nvSpPr>
          <p:spPr>
            <a:xfrm>
              <a:off x="3202064" y="1180070"/>
              <a:ext cx="3007039" cy="11727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Input</a:t>
              </a:r>
            </a:p>
            <a:p>
              <a:pPr algn="ctr"/>
              <a:r>
                <a:rPr lang="en-US" sz="2400" dirty="0">
                  <a:solidFill>
                    <a:schemeClr val="tx1"/>
                  </a:solidFill>
                </a:rPr>
                <a:t>Surface Characteristics </a:t>
              </a:r>
              <a:r>
                <a:rPr lang="en-US" sz="2800" dirty="0">
                  <a:solidFill>
                    <a:srgbClr val="FF0000"/>
                  </a:solidFill>
                </a:rPr>
                <a:t>AERSURFACE</a:t>
              </a:r>
            </a:p>
          </p:txBody>
        </p:sp>
        <p:sp>
          <p:nvSpPr>
            <p:cNvPr id="7" name="Rectangle 6">
              <a:extLst>
                <a:ext uri="{FF2B5EF4-FFF2-40B4-BE49-F238E27FC236}">
                  <a16:creationId xmlns:a16="http://schemas.microsoft.com/office/drawing/2014/main" id="{A7CA4C0A-5BF4-447E-90C1-B2531530E0A1}"/>
                </a:ext>
              </a:extLst>
            </p:cNvPr>
            <p:cNvSpPr/>
            <p:nvPr/>
          </p:nvSpPr>
          <p:spPr>
            <a:xfrm>
              <a:off x="465431" y="1180070"/>
              <a:ext cx="2592042" cy="11727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Input</a:t>
              </a:r>
            </a:p>
            <a:p>
              <a:pPr algn="ctr"/>
              <a:r>
                <a:rPr lang="en-US" sz="2400" dirty="0">
                  <a:solidFill>
                    <a:schemeClr val="tx1"/>
                  </a:solidFill>
                </a:rPr>
                <a:t>Meteorology </a:t>
              </a:r>
              <a:r>
                <a:rPr lang="en-US" sz="2800" dirty="0">
                  <a:solidFill>
                    <a:srgbClr val="FF0000"/>
                  </a:solidFill>
                </a:rPr>
                <a:t>AERMINUTE</a:t>
              </a:r>
            </a:p>
          </p:txBody>
        </p:sp>
        <p:sp>
          <p:nvSpPr>
            <p:cNvPr id="10" name="Rectangle 9">
              <a:extLst>
                <a:ext uri="{FF2B5EF4-FFF2-40B4-BE49-F238E27FC236}">
                  <a16:creationId xmlns:a16="http://schemas.microsoft.com/office/drawing/2014/main" id="{7C6CE070-956A-4D2B-A922-B7DE889BF97B}"/>
                </a:ext>
              </a:extLst>
            </p:cNvPr>
            <p:cNvSpPr/>
            <p:nvPr/>
          </p:nvSpPr>
          <p:spPr>
            <a:xfrm>
              <a:off x="6550091" y="1180069"/>
              <a:ext cx="2463281" cy="11727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Input</a:t>
              </a:r>
            </a:p>
            <a:p>
              <a:pPr algn="ctr"/>
              <a:r>
                <a:rPr lang="en-US" sz="2400" dirty="0">
                  <a:solidFill>
                    <a:schemeClr val="tx1"/>
                  </a:solidFill>
                </a:rPr>
                <a:t>Terrain data</a:t>
              </a:r>
            </a:p>
            <a:p>
              <a:pPr algn="ctr"/>
              <a:r>
                <a:rPr lang="en-US" sz="2800" dirty="0">
                  <a:solidFill>
                    <a:srgbClr val="FF0000"/>
                  </a:solidFill>
                </a:rPr>
                <a:t>AERMAP</a:t>
              </a:r>
            </a:p>
          </p:txBody>
        </p:sp>
        <p:sp>
          <p:nvSpPr>
            <p:cNvPr id="13" name="Rectangle 12">
              <a:extLst>
                <a:ext uri="{FF2B5EF4-FFF2-40B4-BE49-F238E27FC236}">
                  <a16:creationId xmlns:a16="http://schemas.microsoft.com/office/drawing/2014/main" id="{48863A22-7C4C-4831-A495-46327EC152BA}"/>
                </a:ext>
              </a:extLst>
            </p:cNvPr>
            <p:cNvSpPr/>
            <p:nvPr/>
          </p:nvSpPr>
          <p:spPr>
            <a:xfrm>
              <a:off x="5822005" y="2936036"/>
              <a:ext cx="2183145" cy="11727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Input</a:t>
              </a:r>
            </a:p>
            <a:p>
              <a:pPr algn="ctr"/>
              <a:r>
                <a:rPr lang="en-US" sz="2400" dirty="0">
                  <a:solidFill>
                    <a:schemeClr val="tx1"/>
                  </a:solidFill>
                </a:rPr>
                <a:t>Building data </a:t>
              </a:r>
              <a:r>
                <a:rPr lang="en-US" sz="2800" dirty="0">
                  <a:solidFill>
                    <a:srgbClr val="FF0000"/>
                  </a:solidFill>
                </a:rPr>
                <a:t>BPIPPRM</a:t>
              </a:r>
            </a:p>
          </p:txBody>
        </p:sp>
        <p:sp>
          <p:nvSpPr>
            <p:cNvPr id="4" name="Rectangle 3">
              <a:extLst>
                <a:ext uri="{FF2B5EF4-FFF2-40B4-BE49-F238E27FC236}">
                  <a16:creationId xmlns:a16="http://schemas.microsoft.com/office/drawing/2014/main" id="{26615AFB-92FD-B605-4D6C-052AD3CBDC9F}"/>
                </a:ext>
              </a:extLst>
            </p:cNvPr>
            <p:cNvSpPr/>
            <p:nvPr/>
          </p:nvSpPr>
          <p:spPr>
            <a:xfrm>
              <a:off x="986099" y="5010369"/>
              <a:ext cx="7710301" cy="129039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rgbClr val="FF0000"/>
                  </a:solidFill>
                </a:rPr>
                <a:t>AERMOD</a:t>
              </a:r>
            </a:p>
          </p:txBody>
        </p:sp>
        <p:cxnSp>
          <p:nvCxnSpPr>
            <p:cNvPr id="15" name="Straight Arrow Connector 14">
              <a:extLst>
                <a:ext uri="{FF2B5EF4-FFF2-40B4-BE49-F238E27FC236}">
                  <a16:creationId xmlns:a16="http://schemas.microsoft.com/office/drawing/2014/main" id="{7FACD2D0-063A-1185-F9D9-CB6A3C1AAD72}"/>
                </a:ext>
              </a:extLst>
            </p:cNvPr>
            <p:cNvCxnSpPr>
              <a:cxnSpLocks/>
            </p:cNvCxnSpPr>
            <p:nvPr/>
          </p:nvCxnSpPr>
          <p:spPr>
            <a:xfrm>
              <a:off x="2665446" y="4100846"/>
              <a:ext cx="0" cy="909523"/>
            </a:xfrm>
            <a:prstGeom prst="straightConnector1">
              <a:avLst/>
            </a:prstGeom>
            <a:ln w="381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DBF908BD-B3B5-0189-D17F-4C15F0E42BF0}"/>
                </a:ext>
              </a:extLst>
            </p:cNvPr>
            <p:cNvCxnSpPr>
              <a:cxnSpLocks/>
            </p:cNvCxnSpPr>
            <p:nvPr/>
          </p:nvCxnSpPr>
          <p:spPr>
            <a:xfrm>
              <a:off x="8337873" y="2352784"/>
              <a:ext cx="0" cy="2645652"/>
            </a:xfrm>
            <a:prstGeom prst="straightConnector1">
              <a:avLst/>
            </a:prstGeom>
            <a:ln w="381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3DA539F-CF58-E2D8-C73C-EDEE738AD51D}"/>
                </a:ext>
              </a:extLst>
            </p:cNvPr>
            <p:cNvCxnSpPr>
              <a:cxnSpLocks/>
            </p:cNvCxnSpPr>
            <p:nvPr/>
          </p:nvCxnSpPr>
          <p:spPr>
            <a:xfrm>
              <a:off x="6913577" y="4127078"/>
              <a:ext cx="0" cy="889685"/>
            </a:xfrm>
            <a:prstGeom prst="straightConnector1">
              <a:avLst/>
            </a:prstGeom>
            <a:ln w="381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A3E2AEC-6F79-D90E-C98C-F3F35B8C4260}"/>
                </a:ext>
              </a:extLst>
            </p:cNvPr>
            <p:cNvCxnSpPr>
              <a:cxnSpLocks/>
            </p:cNvCxnSpPr>
            <p:nvPr/>
          </p:nvCxnSpPr>
          <p:spPr>
            <a:xfrm>
              <a:off x="6392485" y="914400"/>
              <a:ext cx="0" cy="1906047"/>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22AACB0A-72A5-D44D-1679-715D122AF29B}"/>
                </a:ext>
              </a:extLst>
            </p:cNvPr>
            <p:cNvCxnSpPr>
              <a:cxnSpLocks/>
            </p:cNvCxnSpPr>
            <p:nvPr/>
          </p:nvCxnSpPr>
          <p:spPr>
            <a:xfrm>
              <a:off x="2034072" y="2352785"/>
              <a:ext cx="0" cy="563413"/>
            </a:xfrm>
            <a:prstGeom prst="straightConnector1">
              <a:avLst/>
            </a:prstGeom>
            <a:ln w="381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DF37FEC5-8B15-DD2B-277B-D43A890F814C}"/>
                </a:ext>
              </a:extLst>
            </p:cNvPr>
            <p:cNvSpPr/>
            <p:nvPr/>
          </p:nvSpPr>
          <p:spPr>
            <a:xfrm>
              <a:off x="1086000" y="2916198"/>
              <a:ext cx="4039797" cy="11727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Compute PBL parameters</a:t>
              </a:r>
            </a:p>
            <a:p>
              <a:pPr algn="ctr"/>
              <a:r>
                <a:rPr lang="en-US" sz="2800" dirty="0">
                  <a:solidFill>
                    <a:srgbClr val="FF0000"/>
                  </a:solidFill>
                </a:rPr>
                <a:t>AERMET</a:t>
              </a:r>
            </a:p>
          </p:txBody>
        </p:sp>
        <p:cxnSp>
          <p:nvCxnSpPr>
            <p:cNvPr id="45" name="Straight Arrow Connector 44">
              <a:extLst>
                <a:ext uri="{FF2B5EF4-FFF2-40B4-BE49-F238E27FC236}">
                  <a16:creationId xmlns:a16="http://schemas.microsoft.com/office/drawing/2014/main" id="{1B7C42D0-65A3-DAF3-745B-9ADCA4927821}"/>
                </a:ext>
              </a:extLst>
            </p:cNvPr>
            <p:cNvCxnSpPr>
              <a:cxnSpLocks/>
            </p:cNvCxnSpPr>
            <p:nvPr/>
          </p:nvCxnSpPr>
          <p:spPr>
            <a:xfrm>
              <a:off x="4425819" y="2352784"/>
              <a:ext cx="0" cy="563413"/>
            </a:xfrm>
            <a:prstGeom prst="straightConnector1">
              <a:avLst/>
            </a:prstGeom>
            <a:ln w="381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84E2A3EF-158D-511D-3A91-FE1A752B68C9}"/>
                </a:ext>
              </a:extLst>
            </p:cNvPr>
            <p:cNvSpPr/>
            <p:nvPr/>
          </p:nvSpPr>
          <p:spPr>
            <a:xfrm>
              <a:off x="1247405" y="5122502"/>
              <a:ext cx="2164490" cy="1077017"/>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Establish </a:t>
              </a:r>
            </a:p>
            <a:p>
              <a:pPr algn="ctr"/>
              <a:r>
                <a:rPr lang="en-US" sz="2400" dirty="0">
                  <a:solidFill>
                    <a:schemeClr val="tx1"/>
                  </a:solidFill>
                </a:rPr>
                <a:t>Meteorology </a:t>
              </a:r>
            </a:p>
            <a:p>
              <a:pPr algn="ctr"/>
              <a:r>
                <a:rPr lang="en-US" sz="2400" dirty="0">
                  <a:solidFill>
                    <a:schemeClr val="tx1"/>
                  </a:solidFill>
                </a:rPr>
                <a:t>Profiles</a:t>
              </a:r>
            </a:p>
          </p:txBody>
        </p:sp>
        <p:sp>
          <p:nvSpPr>
            <p:cNvPr id="47" name="Rectangle 46">
              <a:extLst>
                <a:ext uri="{FF2B5EF4-FFF2-40B4-BE49-F238E27FC236}">
                  <a16:creationId xmlns:a16="http://schemas.microsoft.com/office/drawing/2014/main" id="{AD78C383-1F71-8AFF-BD94-44FD69BC07C5}"/>
                </a:ext>
              </a:extLst>
            </p:cNvPr>
            <p:cNvSpPr/>
            <p:nvPr/>
          </p:nvSpPr>
          <p:spPr>
            <a:xfrm>
              <a:off x="6077927" y="5159827"/>
              <a:ext cx="2425950" cy="1028118"/>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0000FF"/>
                  </a:solidFill>
                </a:rPr>
                <a:t>Compute</a:t>
              </a:r>
            </a:p>
            <a:p>
              <a:pPr algn="ctr"/>
              <a:r>
                <a:rPr lang="en-US" sz="2800" dirty="0">
                  <a:solidFill>
                    <a:srgbClr val="0000FF"/>
                  </a:solidFill>
                </a:rPr>
                <a:t>Concentrations</a:t>
              </a:r>
            </a:p>
          </p:txBody>
        </p:sp>
        <p:cxnSp>
          <p:nvCxnSpPr>
            <p:cNvPr id="50" name="Straight Connector 49">
              <a:extLst>
                <a:ext uri="{FF2B5EF4-FFF2-40B4-BE49-F238E27FC236}">
                  <a16:creationId xmlns:a16="http://schemas.microsoft.com/office/drawing/2014/main" id="{C3A514CF-4E57-5C01-8619-6B4A972EB82A}"/>
                </a:ext>
              </a:extLst>
            </p:cNvPr>
            <p:cNvCxnSpPr>
              <a:cxnSpLocks/>
            </p:cNvCxnSpPr>
            <p:nvPr/>
          </p:nvCxnSpPr>
          <p:spPr>
            <a:xfrm>
              <a:off x="5568872" y="2822626"/>
              <a:ext cx="0" cy="217581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B7BFD9C-0218-6C36-1949-06B0CF66F9B9}"/>
                </a:ext>
              </a:extLst>
            </p:cNvPr>
            <p:cNvCxnSpPr>
              <a:cxnSpLocks/>
            </p:cNvCxnSpPr>
            <p:nvPr/>
          </p:nvCxnSpPr>
          <p:spPr>
            <a:xfrm>
              <a:off x="5568872" y="2820447"/>
              <a:ext cx="823613" cy="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66427" y="1210217"/>
            <a:ext cx="6144208" cy="5283498"/>
          </a:xfrm>
          <a:prstGeom prst="rect">
            <a:avLst/>
          </a:prstGeom>
          <a:noFill/>
        </p:spPr>
        <p:txBody>
          <a:bodyPr wrap="square" rtlCol="0">
            <a:spAutoFit/>
          </a:bodyPr>
          <a:lstStyle/>
          <a:p>
            <a:pPr marL="214313" indent="-214313">
              <a:spcAft>
                <a:spcPts val="450"/>
              </a:spcAft>
              <a:buFont typeface="Arial" panose="020B0604020202020204" pitchFamily="34" charset="0"/>
              <a:buChar char="•"/>
            </a:pPr>
            <a:r>
              <a:rPr lang="en-US" sz="2800" dirty="0">
                <a:latin typeface="+mn-lt"/>
              </a:rPr>
              <a:t>Steady-state Gaussian-plume model</a:t>
            </a:r>
          </a:p>
          <a:p>
            <a:pPr>
              <a:spcAft>
                <a:spcPts val="450"/>
              </a:spcAft>
            </a:pPr>
            <a:r>
              <a:rPr lang="en-US" sz="2800" dirty="0">
                <a:solidFill>
                  <a:srgbClr val="FF0000"/>
                </a:solidFill>
                <a:latin typeface="+mn-lt"/>
              </a:rPr>
              <a:t>           (Not single Gaussian in Convective)</a:t>
            </a:r>
          </a:p>
          <a:p>
            <a:pPr marL="214313" indent="-214313">
              <a:spcAft>
                <a:spcPts val="450"/>
              </a:spcAft>
              <a:buFont typeface="Arial" panose="020B0604020202020204" pitchFamily="34" charset="0"/>
              <a:buChar char="•"/>
            </a:pPr>
            <a:r>
              <a:rPr lang="en-US" sz="2800" dirty="0">
                <a:latin typeface="+mn-lt"/>
              </a:rPr>
              <a:t>Near-source applications (&lt; 50km)</a:t>
            </a:r>
          </a:p>
          <a:p>
            <a:pPr marL="214313" indent="-214313">
              <a:spcAft>
                <a:spcPts val="450"/>
              </a:spcAft>
              <a:buFont typeface="Arial" panose="020B0604020202020204" pitchFamily="34" charset="0"/>
              <a:buChar char="•"/>
            </a:pPr>
            <a:r>
              <a:rPr lang="en-US" sz="2800" dirty="0">
                <a:latin typeface="+mn-lt"/>
              </a:rPr>
              <a:t>Point, area, volume and line source types</a:t>
            </a:r>
          </a:p>
          <a:p>
            <a:pPr marL="214313" indent="-214313">
              <a:spcAft>
                <a:spcPts val="450"/>
              </a:spcAft>
              <a:buFont typeface="Arial" panose="020B0604020202020204" pitchFamily="34" charset="0"/>
              <a:buChar char="•"/>
            </a:pPr>
            <a:r>
              <a:rPr lang="en-US" sz="2800" dirty="0">
                <a:latin typeface="+mn-lt"/>
              </a:rPr>
              <a:t>Flat/</a:t>
            </a:r>
            <a:r>
              <a:rPr lang="en-US" sz="2800" dirty="0">
                <a:solidFill>
                  <a:srgbClr val="FF0000"/>
                </a:solidFill>
                <a:latin typeface="+mn-lt"/>
              </a:rPr>
              <a:t>complex terrain</a:t>
            </a:r>
            <a:r>
              <a:rPr lang="en-US" sz="2800" dirty="0">
                <a:latin typeface="+mn-lt"/>
              </a:rPr>
              <a:t>, urban/rural areas</a:t>
            </a:r>
          </a:p>
          <a:p>
            <a:pPr marL="214313" indent="-214313">
              <a:spcAft>
                <a:spcPts val="450"/>
              </a:spcAft>
              <a:buFont typeface="Arial" panose="020B0604020202020204" pitchFamily="34" charset="0"/>
              <a:buChar char="•"/>
            </a:pPr>
            <a:r>
              <a:rPr lang="en-US" sz="2800" dirty="0">
                <a:latin typeface="+mn-lt"/>
              </a:rPr>
              <a:t>Wet/dry deposition</a:t>
            </a:r>
          </a:p>
          <a:p>
            <a:pPr marL="214313" indent="-214313">
              <a:spcAft>
                <a:spcPts val="450"/>
              </a:spcAft>
              <a:buFont typeface="Arial" panose="020B0604020202020204" pitchFamily="34" charset="0"/>
              <a:buChar char="•"/>
            </a:pPr>
            <a:r>
              <a:rPr lang="en-US" sz="2800" dirty="0">
                <a:latin typeface="+mn-lt"/>
              </a:rPr>
              <a:t>NO</a:t>
            </a:r>
            <a:r>
              <a:rPr lang="en-US" sz="2800" baseline="-25000" dirty="0">
                <a:latin typeface="+mn-lt"/>
              </a:rPr>
              <a:t>2</a:t>
            </a:r>
            <a:r>
              <a:rPr lang="en-US" sz="2800" dirty="0">
                <a:latin typeface="+mn-lt"/>
              </a:rPr>
              <a:t> chemistry </a:t>
            </a:r>
          </a:p>
          <a:p>
            <a:pPr marL="214313" indent="-214313">
              <a:spcAft>
                <a:spcPts val="450"/>
              </a:spcAft>
              <a:buFont typeface="Arial" panose="020B0604020202020204" pitchFamily="34" charset="0"/>
              <a:buChar char="•"/>
            </a:pPr>
            <a:r>
              <a:rPr lang="en-US" sz="2800" dirty="0">
                <a:solidFill>
                  <a:srgbClr val="FF0000"/>
                </a:solidFill>
                <a:latin typeface="+mn-lt"/>
              </a:rPr>
              <a:t>Building wake effects </a:t>
            </a:r>
          </a:p>
          <a:p>
            <a:pPr marL="214313" indent="-214313">
              <a:spcAft>
                <a:spcPts val="450"/>
              </a:spcAft>
              <a:buFont typeface="Arial" panose="020B0604020202020204" pitchFamily="34" charset="0"/>
              <a:buChar char="•"/>
            </a:pPr>
            <a:r>
              <a:rPr lang="en-US" sz="2800" dirty="0">
                <a:latin typeface="+mn-lt"/>
              </a:rPr>
              <a:t>One-hour average concentrations</a:t>
            </a:r>
            <a:r>
              <a:rPr lang="en-US" sz="2400" dirty="0"/>
              <a:t>			</a:t>
            </a:r>
          </a:p>
        </p:txBody>
      </p:sp>
      <p:sp>
        <p:nvSpPr>
          <p:cNvPr id="6" name="Title 4">
            <a:extLst>
              <a:ext uri="{FF2B5EF4-FFF2-40B4-BE49-F238E27FC236}">
                <a16:creationId xmlns:a16="http://schemas.microsoft.com/office/drawing/2014/main" id="{7C7D91DA-6C0F-4747-A533-4EF7707D0E37}"/>
              </a:ext>
            </a:extLst>
          </p:cNvPr>
          <p:cNvSpPr txBox="1">
            <a:spLocks/>
          </p:cNvSpPr>
          <p:nvPr/>
        </p:nvSpPr>
        <p:spPr>
          <a:xfrm>
            <a:off x="1095375" y="67459"/>
            <a:ext cx="7467600" cy="623888"/>
          </a:xfrm>
          <a:prstGeom prst="rect">
            <a:avLst/>
          </a:prstGeom>
        </p:spPr>
        <p:txBody>
          <a:bodyPr/>
          <a:lst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dirty="0" err="1">
                <a:latin typeface="Times New Roman" panose="02020603050405020304" pitchFamily="18" charset="0"/>
                <a:cs typeface="Times New Roman" panose="02020603050405020304" pitchFamily="18" charset="0"/>
              </a:rPr>
              <a:t>aermod</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0959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E6C97775-4CD1-4C44-AC64-FB2EC15565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2758" y="470517"/>
            <a:ext cx="6033726" cy="4060343"/>
          </a:xfrm>
          <a:prstGeom prst="rect">
            <a:avLst/>
          </a:prstGeom>
          <a:ln w="12700">
            <a:solidFill>
              <a:schemeClr val="tx1"/>
            </a:solidFill>
          </a:ln>
        </p:spPr>
      </p:pic>
      <p:graphicFrame>
        <p:nvGraphicFramePr>
          <p:cNvPr id="4" name="Object 22">
            <a:extLst>
              <a:ext uri="{FF2B5EF4-FFF2-40B4-BE49-F238E27FC236}">
                <a16:creationId xmlns:a16="http://schemas.microsoft.com/office/drawing/2014/main" id="{30049654-309C-4943-A082-4BE9C90DAD78}"/>
              </a:ext>
            </a:extLst>
          </p:cNvPr>
          <p:cNvGraphicFramePr>
            <a:graphicFrameLocks noChangeAspect="1"/>
          </p:cNvGraphicFramePr>
          <p:nvPr>
            <p:extLst>
              <p:ext uri="{D42A27DB-BD31-4B8C-83A1-F6EECF244321}">
                <p14:modId xmlns:p14="http://schemas.microsoft.com/office/powerpoint/2010/main" val="4285436661"/>
              </p:ext>
            </p:extLst>
          </p:nvPr>
        </p:nvGraphicFramePr>
        <p:xfrm>
          <a:off x="1511449" y="4987379"/>
          <a:ext cx="7452752" cy="900293"/>
        </p:xfrm>
        <a:graphic>
          <a:graphicData uri="http://schemas.openxmlformats.org/presentationml/2006/ole">
            <mc:AlternateContent xmlns:mc="http://schemas.openxmlformats.org/markup-compatibility/2006">
              <mc:Choice xmlns:v="urn:schemas-microsoft-com:vml" Requires="v">
                <p:oleObj name="Equation" r:id="rId4" imgW="5041800" imgH="609480" progId="Equation.3">
                  <p:embed/>
                </p:oleObj>
              </mc:Choice>
              <mc:Fallback>
                <p:oleObj name="Equation" r:id="rId4" imgW="5041800" imgH="609480" progId="Equation.3">
                  <p:embed/>
                  <p:pic>
                    <p:nvPicPr>
                      <p:cNvPr id="4" name="Object 22">
                        <a:extLst>
                          <a:ext uri="{FF2B5EF4-FFF2-40B4-BE49-F238E27FC236}">
                            <a16:creationId xmlns:a16="http://schemas.microsoft.com/office/drawing/2014/main" id="{30049654-309C-4943-A082-4BE9C90DAD78}"/>
                          </a:ext>
                        </a:extLst>
                      </p:cNvPr>
                      <p:cNvPicPr>
                        <a:picLocks noChangeAspect="1" noChangeArrowheads="1"/>
                      </p:cNvPicPr>
                      <p:nvPr/>
                    </p:nvPicPr>
                    <p:blipFill>
                      <a:blip r:embed="rId5"/>
                      <a:srcRect/>
                      <a:stretch>
                        <a:fillRect/>
                      </a:stretch>
                    </p:blipFill>
                    <p:spPr bwMode="auto">
                      <a:xfrm>
                        <a:off x="1511449" y="4987379"/>
                        <a:ext cx="7452752" cy="900293"/>
                      </a:xfrm>
                      <a:prstGeom prst="rect">
                        <a:avLst/>
                      </a:prstGeom>
                      <a:noFill/>
                      <a:ln>
                        <a:solidFill>
                          <a:schemeClr val="tx1"/>
                        </a:solidFill>
                      </a:ln>
                      <a:effectLst/>
                    </p:spPr>
                  </p:pic>
                </p:oleObj>
              </mc:Fallback>
            </mc:AlternateContent>
          </a:graphicData>
        </a:graphic>
      </p:graphicFrame>
      <p:sp>
        <p:nvSpPr>
          <p:cNvPr id="7" name="TextBox 6">
            <a:extLst>
              <a:ext uri="{FF2B5EF4-FFF2-40B4-BE49-F238E27FC236}">
                <a16:creationId xmlns:a16="http://schemas.microsoft.com/office/drawing/2014/main" id="{00B5E9E8-FE91-4E4C-BF87-04DDF4D24477}"/>
              </a:ext>
            </a:extLst>
          </p:cNvPr>
          <p:cNvSpPr txBox="1"/>
          <p:nvPr/>
        </p:nvSpPr>
        <p:spPr>
          <a:xfrm flipH="1">
            <a:off x="538683" y="1485025"/>
            <a:ext cx="2208955" cy="1015663"/>
          </a:xfrm>
          <a:prstGeom prst="rect">
            <a:avLst/>
          </a:prstGeom>
          <a:noFill/>
        </p:spPr>
        <p:txBody>
          <a:bodyPr wrap="square" rtlCol="0">
            <a:spAutoFit/>
          </a:bodyPr>
          <a:lstStyle/>
          <a:p>
            <a:pPr algn="ctr"/>
            <a:r>
              <a:rPr lang="en-US" sz="3000" dirty="0"/>
              <a:t>Gaussian </a:t>
            </a:r>
          </a:p>
          <a:p>
            <a:pPr algn="ctr"/>
            <a:r>
              <a:rPr lang="en-US" sz="3000" dirty="0"/>
              <a:t>Plume</a:t>
            </a:r>
          </a:p>
        </p:txBody>
      </p:sp>
    </p:spTree>
    <p:extLst>
      <p:ext uri="{BB962C8B-B14F-4D97-AF65-F5344CB8AC3E}">
        <p14:creationId xmlns:p14="http://schemas.microsoft.com/office/powerpoint/2010/main" val="268128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1EBF447-D8A0-4551-A9B2-2BB638E1928F}"/>
              </a:ext>
            </a:extLst>
          </p:cNvPr>
          <p:cNvSpPr>
            <a:spLocks noGrp="1"/>
          </p:cNvSpPr>
          <p:nvPr>
            <p:ph type="title"/>
          </p:nvPr>
        </p:nvSpPr>
        <p:spPr>
          <a:xfrm>
            <a:off x="1219200" y="798448"/>
            <a:ext cx="7467600" cy="623887"/>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AERMOD—Effective Parameters</a:t>
            </a:r>
          </a:p>
        </p:txBody>
      </p:sp>
      <p:sp>
        <p:nvSpPr>
          <p:cNvPr id="63491" name="Content Placeholder 6">
            <a:extLst>
              <a:ext uri="{FF2B5EF4-FFF2-40B4-BE49-F238E27FC236}">
                <a16:creationId xmlns:a16="http://schemas.microsoft.com/office/drawing/2014/main" id="{7294A054-2DC1-43EF-BC67-F72AEA8D079F}"/>
              </a:ext>
            </a:extLst>
          </p:cNvPr>
          <p:cNvSpPr>
            <a:spLocks noGrp="1"/>
          </p:cNvSpPr>
          <p:nvPr>
            <p:ph sz="half" idx="1"/>
          </p:nvPr>
        </p:nvSpPr>
        <p:spPr>
          <a:xfrm>
            <a:off x="1091682" y="1998986"/>
            <a:ext cx="7595118" cy="2524125"/>
          </a:xfrm>
        </p:spPr>
        <p:txBody>
          <a:bodyPr/>
          <a:lstStyle/>
          <a:p>
            <a:pPr marL="0" indent="0" eaLnBrk="1" hangingPunct="1">
              <a:buNone/>
            </a:pPr>
            <a:r>
              <a:rPr lang="en-US" altLang="en-US" sz="2800" dirty="0">
                <a:latin typeface="Times New Roman" panose="02020603050405020304" pitchFamily="18" charset="0"/>
                <a:cs typeface="Times New Roman" panose="02020603050405020304" pitchFamily="18" charset="0"/>
              </a:rPr>
              <a:t>AERMOD accounts for the vertical inhomogeneity of the ABL by "averaging" that portion of a variable’s profile from the plume center to the receptor height to produce a single effective value for calculations at that receptor (iterative).</a:t>
            </a:r>
          </a:p>
          <a:p>
            <a:pPr eaLnBrk="1" hangingPunct="1"/>
            <a:endParaRPr lang="en-US" altLang="en-US" dirty="0">
              <a:latin typeface="Times New Roman" panose="02020603050405020304" pitchFamily="18" charset="0"/>
              <a:cs typeface="Times New Roman" panose="02020603050405020304" pitchFamily="18" charset="0"/>
            </a:endParaRPr>
          </a:p>
          <a:p>
            <a:pPr eaLnBrk="1" hangingPunct="1"/>
            <a:endParaRPr lang="en-US" altLang="en-US" dirty="0">
              <a:latin typeface="Times New Roman" panose="02020603050405020304" pitchFamily="18" charset="0"/>
              <a:cs typeface="Times New Roman" panose="02020603050405020304" pitchFamily="18" charset="0"/>
            </a:endParaRPr>
          </a:p>
          <a:p>
            <a:pPr eaLnBrk="1" hangingPunct="1"/>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433" name="Line 193">
            <a:extLst>
              <a:ext uri="{FF2B5EF4-FFF2-40B4-BE49-F238E27FC236}">
                <a16:creationId xmlns:a16="http://schemas.microsoft.com/office/drawing/2014/main" id="{11A51A8D-2FA3-40D8-A3A8-746EC83C9862}"/>
              </a:ext>
            </a:extLst>
          </p:cNvPr>
          <p:cNvSpPr>
            <a:spLocks noChangeShapeType="1"/>
          </p:cNvSpPr>
          <p:nvPr/>
        </p:nvSpPr>
        <p:spPr bwMode="auto">
          <a:xfrm flipH="1">
            <a:off x="838200" y="4648200"/>
            <a:ext cx="472440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cap="rnd">
                <a:solidFill>
                  <a:schemeClr val="tx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476" name="Line 236">
            <a:extLst>
              <a:ext uri="{FF2B5EF4-FFF2-40B4-BE49-F238E27FC236}">
                <a16:creationId xmlns:a16="http://schemas.microsoft.com/office/drawing/2014/main" id="{9AAD3342-38A5-4962-B866-DB7E83463482}"/>
              </a:ext>
            </a:extLst>
          </p:cNvPr>
          <p:cNvSpPr>
            <a:spLocks noChangeShapeType="1"/>
          </p:cNvSpPr>
          <p:nvPr/>
        </p:nvSpPr>
        <p:spPr bwMode="auto">
          <a:xfrm>
            <a:off x="769938" y="5522913"/>
            <a:ext cx="7815262" cy="1587"/>
          </a:xfrm>
          <a:prstGeom prst="line">
            <a:avLst/>
          </a:prstGeom>
          <a:noFill/>
          <a:ln w="36513">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477" name="Rectangle 237">
            <a:extLst>
              <a:ext uri="{FF2B5EF4-FFF2-40B4-BE49-F238E27FC236}">
                <a16:creationId xmlns:a16="http://schemas.microsoft.com/office/drawing/2014/main" id="{AABB34CA-0637-4736-B909-1766EA6BB6D8}"/>
              </a:ext>
            </a:extLst>
          </p:cNvPr>
          <p:cNvSpPr>
            <a:spLocks noChangeArrowheads="1"/>
          </p:cNvSpPr>
          <p:nvPr/>
        </p:nvSpPr>
        <p:spPr bwMode="auto">
          <a:xfrm>
            <a:off x="2741613" y="5497513"/>
            <a:ext cx="157162" cy="111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8" name="Rectangle 238">
            <a:extLst>
              <a:ext uri="{FF2B5EF4-FFF2-40B4-BE49-F238E27FC236}">
                <a16:creationId xmlns:a16="http://schemas.microsoft.com/office/drawing/2014/main" id="{B24A50C9-A6B8-4854-8C96-E14F32264A55}"/>
              </a:ext>
            </a:extLst>
          </p:cNvPr>
          <p:cNvSpPr>
            <a:spLocks noChangeArrowheads="1"/>
          </p:cNvSpPr>
          <p:nvPr/>
        </p:nvSpPr>
        <p:spPr bwMode="auto">
          <a:xfrm>
            <a:off x="2741613" y="5487988"/>
            <a:ext cx="157162" cy="9525"/>
          </a:xfrm>
          <a:prstGeom prst="rect">
            <a:avLst/>
          </a:prstGeom>
          <a:solidFill>
            <a:srgbClr val="FBFBF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79" name="Rectangle 239">
            <a:extLst>
              <a:ext uri="{FF2B5EF4-FFF2-40B4-BE49-F238E27FC236}">
                <a16:creationId xmlns:a16="http://schemas.microsoft.com/office/drawing/2014/main" id="{DD824ABE-C128-4D1D-9518-36FF16848BB6}"/>
              </a:ext>
            </a:extLst>
          </p:cNvPr>
          <p:cNvSpPr>
            <a:spLocks noChangeArrowheads="1"/>
          </p:cNvSpPr>
          <p:nvPr/>
        </p:nvSpPr>
        <p:spPr bwMode="auto">
          <a:xfrm>
            <a:off x="2741613" y="5476875"/>
            <a:ext cx="157162" cy="11113"/>
          </a:xfrm>
          <a:prstGeom prst="rect">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0" name="Rectangle 240">
            <a:extLst>
              <a:ext uri="{FF2B5EF4-FFF2-40B4-BE49-F238E27FC236}">
                <a16:creationId xmlns:a16="http://schemas.microsoft.com/office/drawing/2014/main" id="{F3FB2938-A657-4D06-889A-23A24A0F1F4B}"/>
              </a:ext>
            </a:extLst>
          </p:cNvPr>
          <p:cNvSpPr>
            <a:spLocks noChangeArrowheads="1"/>
          </p:cNvSpPr>
          <p:nvPr/>
        </p:nvSpPr>
        <p:spPr bwMode="auto">
          <a:xfrm>
            <a:off x="2741613" y="5465763"/>
            <a:ext cx="157162" cy="11112"/>
          </a:xfrm>
          <a:prstGeom prst="rect">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1" name="Rectangle 241">
            <a:extLst>
              <a:ext uri="{FF2B5EF4-FFF2-40B4-BE49-F238E27FC236}">
                <a16:creationId xmlns:a16="http://schemas.microsoft.com/office/drawing/2014/main" id="{11F2CF25-E68A-4B27-B092-BDE3D834F4D8}"/>
              </a:ext>
            </a:extLst>
          </p:cNvPr>
          <p:cNvSpPr>
            <a:spLocks noChangeArrowheads="1"/>
          </p:cNvSpPr>
          <p:nvPr/>
        </p:nvSpPr>
        <p:spPr bwMode="auto">
          <a:xfrm>
            <a:off x="2741613" y="5454650"/>
            <a:ext cx="157162" cy="11113"/>
          </a:xfrm>
          <a:prstGeom prst="rect">
            <a:avLst/>
          </a:prstGeom>
          <a:solidFill>
            <a:srgbClr val="EFEFE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2" name="Rectangle 242">
            <a:extLst>
              <a:ext uri="{FF2B5EF4-FFF2-40B4-BE49-F238E27FC236}">
                <a16:creationId xmlns:a16="http://schemas.microsoft.com/office/drawing/2014/main" id="{DE11D611-7126-4E3E-A570-86874F8106C6}"/>
              </a:ext>
            </a:extLst>
          </p:cNvPr>
          <p:cNvSpPr>
            <a:spLocks noChangeArrowheads="1"/>
          </p:cNvSpPr>
          <p:nvPr/>
        </p:nvSpPr>
        <p:spPr bwMode="auto">
          <a:xfrm>
            <a:off x="2741613" y="5445125"/>
            <a:ext cx="157162" cy="9525"/>
          </a:xfrm>
          <a:prstGeom prst="rect">
            <a:avLst/>
          </a:prstGeom>
          <a:solidFill>
            <a:srgbClr val="EBEBE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3" name="Rectangle 243">
            <a:extLst>
              <a:ext uri="{FF2B5EF4-FFF2-40B4-BE49-F238E27FC236}">
                <a16:creationId xmlns:a16="http://schemas.microsoft.com/office/drawing/2014/main" id="{E0618018-A129-46BB-97A3-91A7601CC628}"/>
              </a:ext>
            </a:extLst>
          </p:cNvPr>
          <p:cNvSpPr>
            <a:spLocks noChangeArrowheads="1"/>
          </p:cNvSpPr>
          <p:nvPr/>
        </p:nvSpPr>
        <p:spPr bwMode="auto">
          <a:xfrm>
            <a:off x="2741613" y="5434013"/>
            <a:ext cx="157162" cy="11112"/>
          </a:xfrm>
          <a:prstGeom prst="rect">
            <a:avLst/>
          </a:prstGeom>
          <a:solidFill>
            <a:srgbClr val="E7E7E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4" name="Rectangle 244">
            <a:extLst>
              <a:ext uri="{FF2B5EF4-FFF2-40B4-BE49-F238E27FC236}">
                <a16:creationId xmlns:a16="http://schemas.microsoft.com/office/drawing/2014/main" id="{0E345F61-C572-4794-925E-C561CBE2C103}"/>
              </a:ext>
            </a:extLst>
          </p:cNvPr>
          <p:cNvSpPr>
            <a:spLocks noChangeArrowheads="1"/>
          </p:cNvSpPr>
          <p:nvPr/>
        </p:nvSpPr>
        <p:spPr bwMode="auto">
          <a:xfrm>
            <a:off x="2741613" y="5413375"/>
            <a:ext cx="157162" cy="11113"/>
          </a:xfrm>
          <a:prstGeom prst="rect">
            <a:avLst/>
          </a:prstGeom>
          <a:solidFill>
            <a:srgbClr val="DFDF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5" name="Rectangle 245">
            <a:extLst>
              <a:ext uri="{FF2B5EF4-FFF2-40B4-BE49-F238E27FC236}">
                <a16:creationId xmlns:a16="http://schemas.microsoft.com/office/drawing/2014/main" id="{6D804DEC-1506-4534-B984-7345F8E0EF54}"/>
              </a:ext>
            </a:extLst>
          </p:cNvPr>
          <p:cNvSpPr>
            <a:spLocks noChangeArrowheads="1"/>
          </p:cNvSpPr>
          <p:nvPr/>
        </p:nvSpPr>
        <p:spPr bwMode="auto">
          <a:xfrm>
            <a:off x="2741613" y="5403850"/>
            <a:ext cx="157162" cy="9525"/>
          </a:xfrm>
          <a:prstGeom prst="rect">
            <a:avLst/>
          </a:prstGeom>
          <a:solidFill>
            <a:srgbClr val="DBDB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6" name="Rectangle 246">
            <a:extLst>
              <a:ext uri="{FF2B5EF4-FFF2-40B4-BE49-F238E27FC236}">
                <a16:creationId xmlns:a16="http://schemas.microsoft.com/office/drawing/2014/main" id="{03D4E3D4-C2EF-4177-AC30-3045DFDC030B}"/>
              </a:ext>
            </a:extLst>
          </p:cNvPr>
          <p:cNvSpPr>
            <a:spLocks noChangeArrowheads="1"/>
          </p:cNvSpPr>
          <p:nvPr/>
        </p:nvSpPr>
        <p:spPr bwMode="auto">
          <a:xfrm>
            <a:off x="2741613" y="5392738"/>
            <a:ext cx="157162" cy="11112"/>
          </a:xfrm>
          <a:prstGeom prst="rect">
            <a:avLst/>
          </a:prstGeom>
          <a:solidFill>
            <a:srgbClr val="D7D7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7" name="Rectangle 247">
            <a:extLst>
              <a:ext uri="{FF2B5EF4-FFF2-40B4-BE49-F238E27FC236}">
                <a16:creationId xmlns:a16="http://schemas.microsoft.com/office/drawing/2014/main" id="{4EBA9779-C50F-4E3E-BFB9-B3BF73E50B40}"/>
              </a:ext>
            </a:extLst>
          </p:cNvPr>
          <p:cNvSpPr>
            <a:spLocks noChangeArrowheads="1"/>
          </p:cNvSpPr>
          <p:nvPr/>
        </p:nvSpPr>
        <p:spPr bwMode="auto">
          <a:xfrm>
            <a:off x="2741613" y="5381625"/>
            <a:ext cx="157162" cy="11113"/>
          </a:xfrm>
          <a:prstGeom prst="rect">
            <a:avLst/>
          </a:prstGeom>
          <a:solidFill>
            <a:srgbClr val="D2D2D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8" name="Rectangle 248">
            <a:extLst>
              <a:ext uri="{FF2B5EF4-FFF2-40B4-BE49-F238E27FC236}">
                <a16:creationId xmlns:a16="http://schemas.microsoft.com/office/drawing/2014/main" id="{E467D04C-0D39-4D99-9F76-201FDA015F93}"/>
              </a:ext>
            </a:extLst>
          </p:cNvPr>
          <p:cNvSpPr>
            <a:spLocks noChangeArrowheads="1"/>
          </p:cNvSpPr>
          <p:nvPr/>
        </p:nvSpPr>
        <p:spPr bwMode="auto">
          <a:xfrm>
            <a:off x="2741613" y="5370513"/>
            <a:ext cx="157162" cy="11112"/>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89" name="Rectangle 249">
            <a:extLst>
              <a:ext uri="{FF2B5EF4-FFF2-40B4-BE49-F238E27FC236}">
                <a16:creationId xmlns:a16="http://schemas.microsoft.com/office/drawing/2014/main" id="{1D075F58-5AC9-4FB1-8B46-C68BDE6C2C80}"/>
              </a:ext>
            </a:extLst>
          </p:cNvPr>
          <p:cNvSpPr>
            <a:spLocks noChangeArrowheads="1"/>
          </p:cNvSpPr>
          <p:nvPr/>
        </p:nvSpPr>
        <p:spPr bwMode="auto">
          <a:xfrm>
            <a:off x="2741613" y="5360988"/>
            <a:ext cx="157162" cy="9525"/>
          </a:xfrm>
          <a:prstGeom prst="rect">
            <a:avLst/>
          </a:prstGeom>
          <a:solidFill>
            <a:srgbClr val="CACAC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0" name="Rectangle 250">
            <a:extLst>
              <a:ext uri="{FF2B5EF4-FFF2-40B4-BE49-F238E27FC236}">
                <a16:creationId xmlns:a16="http://schemas.microsoft.com/office/drawing/2014/main" id="{88DA6BD4-3FCE-45AE-835D-BB3ECC95DD9D}"/>
              </a:ext>
            </a:extLst>
          </p:cNvPr>
          <p:cNvSpPr>
            <a:spLocks noChangeArrowheads="1"/>
          </p:cNvSpPr>
          <p:nvPr/>
        </p:nvSpPr>
        <p:spPr bwMode="auto">
          <a:xfrm>
            <a:off x="2741613" y="5349875"/>
            <a:ext cx="157162" cy="11113"/>
          </a:xfrm>
          <a:prstGeom prst="rect">
            <a:avLst/>
          </a:prstGeom>
          <a:solidFill>
            <a:srgbClr val="C6C6C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1" name="Rectangle 251">
            <a:extLst>
              <a:ext uri="{FF2B5EF4-FFF2-40B4-BE49-F238E27FC236}">
                <a16:creationId xmlns:a16="http://schemas.microsoft.com/office/drawing/2014/main" id="{77C1AAD6-E5B1-4771-98E5-A1539525D4C4}"/>
              </a:ext>
            </a:extLst>
          </p:cNvPr>
          <p:cNvSpPr>
            <a:spLocks noChangeArrowheads="1"/>
          </p:cNvSpPr>
          <p:nvPr/>
        </p:nvSpPr>
        <p:spPr bwMode="auto">
          <a:xfrm>
            <a:off x="2741613" y="5340350"/>
            <a:ext cx="157162" cy="9525"/>
          </a:xfrm>
          <a:prstGeom prst="rect">
            <a:avLst/>
          </a:prstGeom>
          <a:solidFill>
            <a:srgbClr val="C2C2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2" name="Rectangle 252">
            <a:extLst>
              <a:ext uri="{FF2B5EF4-FFF2-40B4-BE49-F238E27FC236}">
                <a16:creationId xmlns:a16="http://schemas.microsoft.com/office/drawing/2014/main" id="{B3526DAB-7E82-4AF9-8ABF-061368F79E9F}"/>
              </a:ext>
            </a:extLst>
          </p:cNvPr>
          <p:cNvSpPr>
            <a:spLocks noChangeArrowheads="1"/>
          </p:cNvSpPr>
          <p:nvPr/>
        </p:nvSpPr>
        <p:spPr bwMode="auto">
          <a:xfrm>
            <a:off x="2741613" y="5329238"/>
            <a:ext cx="157162" cy="11112"/>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3" name="Rectangle 253">
            <a:extLst>
              <a:ext uri="{FF2B5EF4-FFF2-40B4-BE49-F238E27FC236}">
                <a16:creationId xmlns:a16="http://schemas.microsoft.com/office/drawing/2014/main" id="{77820875-2FA6-4D14-BF6B-2521D1991BF5}"/>
              </a:ext>
            </a:extLst>
          </p:cNvPr>
          <p:cNvSpPr>
            <a:spLocks noChangeArrowheads="1"/>
          </p:cNvSpPr>
          <p:nvPr/>
        </p:nvSpPr>
        <p:spPr bwMode="auto">
          <a:xfrm>
            <a:off x="2741613" y="5318125"/>
            <a:ext cx="157162" cy="11113"/>
          </a:xfrm>
          <a:prstGeom prst="rect">
            <a:avLst/>
          </a:prstGeom>
          <a:solidFill>
            <a:srgbClr val="BABAB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4" name="Rectangle 254">
            <a:extLst>
              <a:ext uri="{FF2B5EF4-FFF2-40B4-BE49-F238E27FC236}">
                <a16:creationId xmlns:a16="http://schemas.microsoft.com/office/drawing/2014/main" id="{5F50F51E-3B9B-4C86-B95A-0EE1893D1322}"/>
              </a:ext>
            </a:extLst>
          </p:cNvPr>
          <p:cNvSpPr>
            <a:spLocks noChangeArrowheads="1"/>
          </p:cNvSpPr>
          <p:nvPr/>
        </p:nvSpPr>
        <p:spPr bwMode="auto">
          <a:xfrm>
            <a:off x="2741613" y="5308600"/>
            <a:ext cx="157162" cy="9525"/>
          </a:xfrm>
          <a:prstGeom prst="rect">
            <a:avLst/>
          </a:prstGeom>
          <a:solidFill>
            <a:srgbClr val="B6B6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5" name="Rectangle 255">
            <a:extLst>
              <a:ext uri="{FF2B5EF4-FFF2-40B4-BE49-F238E27FC236}">
                <a16:creationId xmlns:a16="http://schemas.microsoft.com/office/drawing/2014/main" id="{08182F81-98C9-4414-8205-A634B9D65C27}"/>
              </a:ext>
            </a:extLst>
          </p:cNvPr>
          <p:cNvSpPr>
            <a:spLocks noChangeArrowheads="1"/>
          </p:cNvSpPr>
          <p:nvPr/>
        </p:nvSpPr>
        <p:spPr bwMode="auto">
          <a:xfrm>
            <a:off x="2741613" y="5297488"/>
            <a:ext cx="157162" cy="11112"/>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6" name="Rectangle 256">
            <a:extLst>
              <a:ext uri="{FF2B5EF4-FFF2-40B4-BE49-F238E27FC236}">
                <a16:creationId xmlns:a16="http://schemas.microsoft.com/office/drawing/2014/main" id="{19FB7BD5-98B0-4FBA-B3D9-F9964D08B5CD}"/>
              </a:ext>
            </a:extLst>
          </p:cNvPr>
          <p:cNvSpPr>
            <a:spLocks noChangeArrowheads="1"/>
          </p:cNvSpPr>
          <p:nvPr/>
        </p:nvSpPr>
        <p:spPr bwMode="auto">
          <a:xfrm>
            <a:off x="2741613" y="5286375"/>
            <a:ext cx="157162" cy="11113"/>
          </a:xfrm>
          <a:prstGeom prst="rect">
            <a:avLst/>
          </a:prstGeom>
          <a:solidFill>
            <a:srgbClr val="AEAEA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7" name="Rectangle 257">
            <a:extLst>
              <a:ext uri="{FF2B5EF4-FFF2-40B4-BE49-F238E27FC236}">
                <a16:creationId xmlns:a16="http://schemas.microsoft.com/office/drawing/2014/main" id="{8070EC72-C8FF-4CDA-A842-66A425F7304E}"/>
              </a:ext>
            </a:extLst>
          </p:cNvPr>
          <p:cNvSpPr>
            <a:spLocks noChangeArrowheads="1"/>
          </p:cNvSpPr>
          <p:nvPr/>
        </p:nvSpPr>
        <p:spPr bwMode="auto">
          <a:xfrm>
            <a:off x="2741613" y="5276850"/>
            <a:ext cx="157162" cy="9525"/>
          </a:xfrm>
          <a:prstGeom prst="rect">
            <a:avLst/>
          </a:prstGeom>
          <a:solidFill>
            <a:srgbClr val="AAAA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8" name="Rectangle 258">
            <a:extLst>
              <a:ext uri="{FF2B5EF4-FFF2-40B4-BE49-F238E27FC236}">
                <a16:creationId xmlns:a16="http://schemas.microsoft.com/office/drawing/2014/main" id="{6F66642D-0DD2-4433-AC67-7D0761C13ACD}"/>
              </a:ext>
            </a:extLst>
          </p:cNvPr>
          <p:cNvSpPr>
            <a:spLocks noChangeArrowheads="1"/>
          </p:cNvSpPr>
          <p:nvPr/>
        </p:nvSpPr>
        <p:spPr bwMode="auto">
          <a:xfrm>
            <a:off x="2741613" y="5265738"/>
            <a:ext cx="157162" cy="11112"/>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499" name="Rectangle 259">
            <a:extLst>
              <a:ext uri="{FF2B5EF4-FFF2-40B4-BE49-F238E27FC236}">
                <a16:creationId xmlns:a16="http://schemas.microsoft.com/office/drawing/2014/main" id="{32A0CBFD-C21F-4509-B080-A7048E43C75C}"/>
              </a:ext>
            </a:extLst>
          </p:cNvPr>
          <p:cNvSpPr>
            <a:spLocks noChangeArrowheads="1"/>
          </p:cNvSpPr>
          <p:nvPr/>
        </p:nvSpPr>
        <p:spPr bwMode="auto">
          <a:xfrm>
            <a:off x="2741613" y="5245100"/>
            <a:ext cx="157162" cy="11113"/>
          </a:xfrm>
          <a:prstGeom prst="rect">
            <a:avLst/>
          </a:prstGeom>
          <a:solidFill>
            <a:srgbClr val="9E9E9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00" name="Rectangle 260">
            <a:extLst>
              <a:ext uri="{FF2B5EF4-FFF2-40B4-BE49-F238E27FC236}">
                <a16:creationId xmlns:a16="http://schemas.microsoft.com/office/drawing/2014/main" id="{E4BA0171-27D0-4DC8-A9C7-064A097C7894}"/>
              </a:ext>
            </a:extLst>
          </p:cNvPr>
          <p:cNvSpPr>
            <a:spLocks noChangeArrowheads="1"/>
          </p:cNvSpPr>
          <p:nvPr/>
        </p:nvSpPr>
        <p:spPr bwMode="auto">
          <a:xfrm>
            <a:off x="2741613" y="5233988"/>
            <a:ext cx="157162" cy="11112"/>
          </a:xfrm>
          <a:prstGeom prst="rect">
            <a:avLst/>
          </a:prstGeom>
          <a:solidFill>
            <a:srgbClr val="9A9A9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01" name="Rectangle 261">
            <a:extLst>
              <a:ext uri="{FF2B5EF4-FFF2-40B4-BE49-F238E27FC236}">
                <a16:creationId xmlns:a16="http://schemas.microsoft.com/office/drawing/2014/main" id="{1FF50EEE-A38E-435B-B866-0A17679DC69C}"/>
              </a:ext>
            </a:extLst>
          </p:cNvPr>
          <p:cNvSpPr>
            <a:spLocks noChangeArrowheads="1"/>
          </p:cNvSpPr>
          <p:nvPr/>
        </p:nvSpPr>
        <p:spPr bwMode="auto">
          <a:xfrm>
            <a:off x="2741613" y="5224463"/>
            <a:ext cx="157162" cy="9525"/>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02" name="Rectangle 262">
            <a:extLst>
              <a:ext uri="{FF2B5EF4-FFF2-40B4-BE49-F238E27FC236}">
                <a16:creationId xmlns:a16="http://schemas.microsoft.com/office/drawing/2014/main" id="{457CC3CE-20AC-4E27-A898-52917D77266B}"/>
              </a:ext>
            </a:extLst>
          </p:cNvPr>
          <p:cNvSpPr>
            <a:spLocks noChangeArrowheads="1"/>
          </p:cNvSpPr>
          <p:nvPr/>
        </p:nvSpPr>
        <p:spPr bwMode="auto">
          <a:xfrm>
            <a:off x="2741613" y="5213350"/>
            <a:ext cx="157162" cy="11113"/>
          </a:xfrm>
          <a:prstGeom prst="rect">
            <a:avLst/>
          </a:prstGeom>
          <a:solidFill>
            <a:srgbClr val="9292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03" name="Rectangle 263">
            <a:extLst>
              <a:ext uri="{FF2B5EF4-FFF2-40B4-BE49-F238E27FC236}">
                <a16:creationId xmlns:a16="http://schemas.microsoft.com/office/drawing/2014/main" id="{8E874702-F5D3-4D6E-BEA9-14B6E36B4135}"/>
              </a:ext>
            </a:extLst>
          </p:cNvPr>
          <p:cNvSpPr>
            <a:spLocks noChangeArrowheads="1"/>
          </p:cNvSpPr>
          <p:nvPr/>
        </p:nvSpPr>
        <p:spPr bwMode="auto">
          <a:xfrm>
            <a:off x="2741613" y="5203825"/>
            <a:ext cx="157162" cy="9525"/>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04" name="Rectangle 264">
            <a:extLst>
              <a:ext uri="{FF2B5EF4-FFF2-40B4-BE49-F238E27FC236}">
                <a16:creationId xmlns:a16="http://schemas.microsoft.com/office/drawing/2014/main" id="{0AC4FC03-9AD3-4DBE-8505-3E6F25D418CD}"/>
              </a:ext>
            </a:extLst>
          </p:cNvPr>
          <p:cNvSpPr>
            <a:spLocks noChangeArrowheads="1"/>
          </p:cNvSpPr>
          <p:nvPr/>
        </p:nvSpPr>
        <p:spPr bwMode="auto">
          <a:xfrm>
            <a:off x="2741613" y="5192713"/>
            <a:ext cx="157162" cy="11112"/>
          </a:xfrm>
          <a:prstGeom prst="rect">
            <a:avLst/>
          </a:prstGeom>
          <a:solidFill>
            <a:srgbClr val="8A8A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05" name="Rectangle 265">
            <a:extLst>
              <a:ext uri="{FF2B5EF4-FFF2-40B4-BE49-F238E27FC236}">
                <a16:creationId xmlns:a16="http://schemas.microsoft.com/office/drawing/2014/main" id="{284C393C-1101-4CE5-85FD-3C5F07F8196A}"/>
              </a:ext>
            </a:extLst>
          </p:cNvPr>
          <p:cNvSpPr>
            <a:spLocks noChangeArrowheads="1"/>
          </p:cNvSpPr>
          <p:nvPr/>
        </p:nvSpPr>
        <p:spPr bwMode="auto">
          <a:xfrm>
            <a:off x="2741613" y="5181600"/>
            <a:ext cx="157162" cy="11113"/>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06" name="Rectangle 266">
            <a:extLst>
              <a:ext uri="{FF2B5EF4-FFF2-40B4-BE49-F238E27FC236}">
                <a16:creationId xmlns:a16="http://schemas.microsoft.com/office/drawing/2014/main" id="{43758574-ADC8-4E75-AD59-431CEFDD20A4}"/>
              </a:ext>
            </a:extLst>
          </p:cNvPr>
          <p:cNvSpPr>
            <a:spLocks noChangeArrowheads="1"/>
          </p:cNvSpPr>
          <p:nvPr/>
        </p:nvSpPr>
        <p:spPr bwMode="auto">
          <a:xfrm>
            <a:off x="2741613" y="5170488"/>
            <a:ext cx="157162" cy="11112"/>
          </a:xfrm>
          <a:prstGeom prst="rect">
            <a:avLst/>
          </a:prstGeom>
          <a:solidFill>
            <a:srgbClr val="82828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07" name="Rectangle 267">
            <a:extLst>
              <a:ext uri="{FF2B5EF4-FFF2-40B4-BE49-F238E27FC236}">
                <a16:creationId xmlns:a16="http://schemas.microsoft.com/office/drawing/2014/main" id="{4120C31B-77B2-4CDE-B319-06A4DF0FDF93}"/>
              </a:ext>
            </a:extLst>
          </p:cNvPr>
          <p:cNvSpPr>
            <a:spLocks noChangeArrowheads="1"/>
          </p:cNvSpPr>
          <p:nvPr/>
        </p:nvSpPr>
        <p:spPr bwMode="auto">
          <a:xfrm>
            <a:off x="2741613" y="5160963"/>
            <a:ext cx="157162" cy="9525"/>
          </a:xfrm>
          <a:prstGeom prst="rect">
            <a:avLst/>
          </a:prstGeom>
          <a:solidFill>
            <a:srgbClr val="7D7D7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08" name="Rectangle 268">
            <a:extLst>
              <a:ext uri="{FF2B5EF4-FFF2-40B4-BE49-F238E27FC236}">
                <a16:creationId xmlns:a16="http://schemas.microsoft.com/office/drawing/2014/main" id="{53D39A0B-595D-45FF-AF17-793C50DC609F}"/>
              </a:ext>
            </a:extLst>
          </p:cNvPr>
          <p:cNvSpPr>
            <a:spLocks noChangeArrowheads="1"/>
          </p:cNvSpPr>
          <p:nvPr/>
        </p:nvSpPr>
        <p:spPr bwMode="auto">
          <a:xfrm>
            <a:off x="2741613" y="5149850"/>
            <a:ext cx="157162" cy="11113"/>
          </a:xfrm>
          <a:prstGeom prst="rect">
            <a:avLst/>
          </a:prstGeom>
          <a:solidFill>
            <a:srgbClr val="7979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09" name="Rectangle 269">
            <a:extLst>
              <a:ext uri="{FF2B5EF4-FFF2-40B4-BE49-F238E27FC236}">
                <a16:creationId xmlns:a16="http://schemas.microsoft.com/office/drawing/2014/main" id="{0CFF54F2-87DD-4202-9C66-512E14307C8E}"/>
              </a:ext>
            </a:extLst>
          </p:cNvPr>
          <p:cNvSpPr>
            <a:spLocks noChangeArrowheads="1"/>
          </p:cNvSpPr>
          <p:nvPr/>
        </p:nvSpPr>
        <p:spPr bwMode="auto">
          <a:xfrm>
            <a:off x="2741613" y="5140325"/>
            <a:ext cx="157162" cy="9525"/>
          </a:xfrm>
          <a:prstGeom prst="rect">
            <a:avLst/>
          </a:prstGeom>
          <a:solidFill>
            <a:srgbClr val="7575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0" name="Rectangle 270">
            <a:extLst>
              <a:ext uri="{FF2B5EF4-FFF2-40B4-BE49-F238E27FC236}">
                <a16:creationId xmlns:a16="http://schemas.microsoft.com/office/drawing/2014/main" id="{ABE70DE3-72B4-4BE5-B01F-E9A92B4EF10F}"/>
              </a:ext>
            </a:extLst>
          </p:cNvPr>
          <p:cNvSpPr>
            <a:spLocks noChangeArrowheads="1"/>
          </p:cNvSpPr>
          <p:nvPr/>
        </p:nvSpPr>
        <p:spPr bwMode="auto">
          <a:xfrm>
            <a:off x="2741613" y="5129213"/>
            <a:ext cx="157162" cy="11112"/>
          </a:xfrm>
          <a:prstGeom prst="rect">
            <a:avLst/>
          </a:prstGeom>
          <a:solidFill>
            <a:srgbClr val="71717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1" name="Rectangle 271">
            <a:extLst>
              <a:ext uri="{FF2B5EF4-FFF2-40B4-BE49-F238E27FC236}">
                <a16:creationId xmlns:a16="http://schemas.microsoft.com/office/drawing/2014/main" id="{2D9E7477-540D-4742-895A-D09B67AC5138}"/>
              </a:ext>
            </a:extLst>
          </p:cNvPr>
          <p:cNvSpPr>
            <a:spLocks noChangeArrowheads="1"/>
          </p:cNvSpPr>
          <p:nvPr/>
        </p:nvSpPr>
        <p:spPr bwMode="auto">
          <a:xfrm>
            <a:off x="2741613" y="5108575"/>
            <a:ext cx="157162" cy="11113"/>
          </a:xfrm>
          <a:prstGeom prst="rect">
            <a:avLst/>
          </a:prstGeom>
          <a:solidFill>
            <a:srgbClr val="6969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2" name="Rectangle 272">
            <a:extLst>
              <a:ext uri="{FF2B5EF4-FFF2-40B4-BE49-F238E27FC236}">
                <a16:creationId xmlns:a16="http://schemas.microsoft.com/office/drawing/2014/main" id="{CE0E62C7-9F46-4EAA-AE76-C30BACCF2029}"/>
              </a:ext>
            </a:extLst>
          </p:cNvPr>
          <p:cNvSpPr>
            <a:spLocks noChangeArrowheads="1"/>
          </p:cNvSpPr>
          <p:nvPr/>
        </p:nvSpPr>
        <p:spPr bwMode="auto">
          <a:xfrm>
            <a:off x="2741613" y="5097463"/>
            <a:ext cx="157162" cy="11112"/>
          </a:xfrm>
          <a:prstGeom prst="rect">
            <a:avLst/>
          </a:prstGeom>
          <a:solidFill>
            <a:srgbClr val="65656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3" name="Rectangle 273">
            <a:extLst>
              <a:ext uri="{FF2B5EF4-FFF2-40B4-BE49-F238E27FC236}">
                <a16:creationId xmlns:a16="http://schemas.microsoft.com/office/drawing/2014/main" id="{43524828-5D32-4D72-B2BE-477936219740}"/>
              </a:ext>
            </a:extLst>
          </p:cNvPr>
          <p:cNvSpPr>
            <a:spLocks noChangeArrowheads="1"/>
          </p:cNvSpPr>
          <p:nvPr/>
        </p:nvSpPr>
        <p:spPr bwMode="auto">
          <a:xfrm>
            <a:off x="2741613" y="5086350"/>
            <a:ext cx="157162" cy="11113"/>
          </a:xfrm>
          <a:prstGeom prst="rect">
            <a:avLst/>
          </a:prstGeom>
          <a:solidFill>
            <a:srgbClr val="6161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4" name="Rectangle 274">
            <a:extLst>
              <a:ext uri="{FF2B5EF4-FFF2-40B4-BE49-F238E27FC236}">
                <a16:creationId xmlns:a16="http://schemas.microsoft.com/office/drawing/2014/main" id="{B4A0DDB5-9DFE-4BBB-97F5-14DB1055479D}"/>
              </a:ext>
            </a:extLst>
          </p:cNvPr>
          <p:cNvSpPr>
            <a:spLocks noChangeArrowheads="1"/>
          </p:cNvSpPr>
          <p:nvPr/>
        </p:nvSpPr>
        <p:spPr bwMode="auto">
          <a:xfrm>
            <a:off x="2741613" y="5076825"/>
            <a:ext cx="157162" cy="9525"/>
          </a:xfrm>
          <a:prstGeom prst="rect">
            <a:avLst/>
          </a:prstGeom>
          <a:solidFill>
            <a:srgbClr val="5D5D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5" name="Rectangle 275">
            <a:extLst>
              <a:ext uri="{FF2B5EF4-FFF2-40B4-BE49-F238E27FC236}">
                <a16:creationId xmlns:a16="http://schemas.microsoft.com/office/drawing/2014/main" id="{1B790634-F19A-4A39-8EEA-3A6ED08E0C11}"/>
              </a:ext>
            </a:extLst>
          </p:cNvPr>
          <p:cNvSpPr>
            <a:spLocks noChangeArrowheads="1"/>
          </p:cNvSpPr>
          <p:nvPr/>
        </p:nvSpPr>
        <p:spPr bwMode="auto">
          <a:xfrm>
            <a:off x="2741613" y="5065713"/>
            <a:ext cx="157162" cy="11112"/>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6" name="Rectangle 276">
            <a:extLst>
              <a:ext uri="{FF2B5EF4-FFF2-40B4-BE49-F238E27FC236}">
                <a16:creationId xmlns:a16="http://schemas.microsoft.com/office/drawing/2014/main" id="{2BB9A235-C573-47E7-9CB3-93DF9D5F1C92}"/>
              </a:ext>
            </a:extLst>
          </p:cNvPr>
          <p:cNvSpPr>
            <a:spLocks noChangeArrowheads="1"/>
          </p:cNvSpPr>
          <p:nvPr/>
        </p:nvSpPr>
        <p:spPr bwMode="auto">
          <a:xfrm>
            <a:off x="2741613" y="5056188"/>
            <a:ext cx="157162" cy="9525"/>
          </a:xfrm>
          <a:prstGeom prst="rect">
            <a:avLst/>
          </a:prstGeom>
          <a:solidFill>
            <a:srgbClr val="5555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7" name="Rectangle 277">
            <a:extLst>
              <a:ext uri="{FF2B5EF4-FFF2-40B4-BE49-F238E27FC236}">
                <a16:creationId xmlns:a16="http://schemas.microsoft.com/office/drawing/2014/main" id="{95A81BC7-CB9B-42B2-8E2B-524B9673180F}"/>
              </a:ext>
            </a:extLst>
          </p:cNvPr>
          <p:cNvSpPr>
            <a:spLocks noChangeArrowheads="1"/>
          </p:cNvSpPr>
          <p:nvPr/>
        </p:nvSpPr>
        <p:spPr bwMode="auto">
          <a:xfrm>
            <a:off x="2741613" y="5045075"/>
            <a:ext cx="157162" cy="11113"/>
          </a:xfrm>
          <a:prstGeom prst="rect">
            <a:avLst/>
          </a:prstGeom>
          <a:solidFill>
            <a:srgbClr val="51515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8" name="Rectangle 278">
            <a:extLst>
              <a:ext uri="{FF2B5EF4-FFF2-40B4-BE49-F238E27FC236}">
                <a16:creationId xmlns:a16="http://schemas.microsoft.com/office/drawing/2014/main" id="{0B9E33CD-1130-4409-A43C-5706F80147FA}"/>
              </a:ext>
            </a:extLst>
          </p:cNvPr>
          <p:cNvSpPr>
            <a:spLocks noChangeArrowheads="1"/>
          </p:cNvSpPr>
          <p:nvPr/>
        </p:nvSpPr>
        <p:spPr bwMode="auto">
          <a:xfrm>
            <a:off x="2741613" y="5035550"/>
            <a:ext cx="157162" cy="9525"/>
          </a:xfrm>
          <a:prstGeom prst="rect">
            <a:avLst/>
          </a:prstGeom>
          <a:solidFill>
            <a:srgbClr val="4D4D4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19" name="Rectangle 279">
            <a:extLst>
              <a:ext uri="{FF2B5EF4-FFF2-40B4-BE49-F238E27FC236}">
                <a16:creationId xmlns:a16="http://schemas.microsoft.com/office/drawing/2014/main" id="{ECEA8730-CA47-490D-AC4F-06E5957AA7FC}"/>
              </a:ext>
            </a:extLst>
          </p:cNvPr>
          <p:cNvSpPr>
            <a:spLocks noChangeArrowheads="1"/>
          </p:cNvSpPr>
          <p:nvPr/>
        </p:nvSpPr>
        <p:spPr bwMode="auto">
          <a:xfrm>
            <a:off x="2741613" y="5024438"/>
            <a:ext cx="157162" cy="11112"/>
          </a:xfrm>
          <a:prstGeom prst="rect">
            <a:avLst/>
          </a:prstGeom>
          <a:solidFill>
            <a:srgbClr val="4949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0" name="Rectangle 280">
            <a:extLst>
              <a:ext uri="{FF2B5EF4-FFF2-40B4-BE49-F238E27FC236}">
                <a16:creationId xmlns:a16="http://schemas.microsoft.com/office/drawing/2014/main" id="{1245596A-E65B-4C7F-83DF-7C1FD5F26783}"/>
              </a:ext>
            </a:extLst>
          </p:cNvPr>
          <p:cNvSpPr>
            <a:spLocks noChangeArrowheads="1"/>
          </p:cNvSpPr>
          <p:nvPr/>
        </p:nvSpPr>
        <p:spPr bwMode="auto">
          <a:xfrm>
            <a:off x="2741613" y="5013325"/>
            <a:ext cx="157162" cy="11113"/>
          </a:xfrm>
          <a:prstGeom prst="rect">
            <a:avLst/>
          </a:prstGeom>
          <a:solidFill>
            <a:srgbClr val="4545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1" name="Rectangle 281">
            <a:extLst>
              <a:ext uri="{FF2B5EF4-FFF2-40B4-BE49-F238E27FC236}">
                <a16:creationId xmlns:a16="http://schemas.microsoft.com/office/drawing/2014/main" id="{8809A870-57F1-49ED-9B5F-30DEEB1E77FE}"/>
              </a:ext>
            </a:extLst>
          </p:cNvPr>
          <p:cNvSpPr>
            <a:spLocks noChangeArrowheads="1"/>
          </p:cNvSpPr>
          <p:nvPr/>
        </p:nvSpPr>
        <p:spPr bwMode="auto">
          <a:xfrm>
            <a:off x="2741613" y="5002213"/>
            <a:ext cx="157162" cy="11112"/>
          </a:xfrm>
          <a:prstGeom prst="rect">
            <a:avLst/>
          </a:prstGeom>
          <a:solidFill>
            <a:srgbClr val="4141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2" name="Rectangle 282">
            <a:extLst>
              <a:ext uri="{FF2B5EF4-FFF2-40B4-BE49-F238E27FC236}">
                <a16:creationId xmlns:a16="http://schemas.microsoft.com/office/drawing/2014/main" id="{94422344-099F-40F4-99A1-484C904AC817}"/>
              </a:ext>
            </a:extLst>
          </p:cNvPr>
          <p:cNvSpPr>
            <a:spLocks noChangeArrowheads="1"/>
          </p:cNvSpPr>
          <p:nvPr/>
        </p:nvSpPr>
        <p:spPr bwMode="auto">
          <a:xfrm>
            <a:off x="2741613" y="4992688"/>
            <a:ext cx="157162" cy="9525"/>
          </a:xfrm>
          <a:prstGeom prst="rect">
            <a:avLst/>
          </a:prstGeom>
          <a:solidFill>
            <a:srgbClr val="3D3D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3" name="Rectangle 283">
            <a:extLst>
              <a:ext uri="{FF2B5EF4-FFF2-40B4-BE49-F238E27FC236}">
                <a16:creationId xmlns:a16="http://schemas.microsoft.com/office/drawing/2014/main" id="{F186CE79-66AE-4E13-BE83-F2877170BFED}"/>
              </a:ext>
            </a:extLst>
          </p:cNvPr>
          <p:cNvSpPr>
            <a:spLocks noChangeArrowheads="1"/>
          </p:cNvSpPr>
          <p:nvPr/>
        </p:nvSpPr>
        <p:spPr bwMode="auto">
          <a:xfrm>
            <a:off x="2741613" y="4981575"/>
            <a:ext cx="157162" cy="11113"/>
          </a:xfrm>
          <a:prstGeom prst="rect">
            <a:avLst/>
          </a:prstGeom>
          <a:solidFill>
            <a:srgbClr val="39393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4" name="Rectangle 284">
            <a:extLst>
              <a:ext uri="{FF2B5EF4-FFF2-40B4-BE49-F238E27FC236}">
                <a16:creationId xmlns:a16="http://schemas.microsoft.com/office/drawing/2014/main" id="{BD550F42-7C26-4540-9BD8-24EA645EC26C}"/>
              </a:ext>
            </a:extLst>
          </p:cNvPr>
          <p:cNvSpPr>
            <a:spLocks noChangeArrowheads="1"/>
          </p:cNvSpPr>
          <p:nvPr/>
        </p:nvSpPr>
        <p:spPr bwMode="auto">
          <a:xfrm>
            <a:off x="2741613" y="4972050"/>
            <a:ext cx="157162" cy="9525"/>
          </a:xfrm>
          <a:prstGeom prst="rect">
            <a:avLst/>
          </a:prstGeom>
          <a:solidFill>
            <a:srgbClr val="35353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5" name="Rectangle 285">
            <a:extLst>
              <a:ext uri="{FF2B5EF4-FFF2-40B4-BE49-F238E27FC236}">
                <a16:creationId xmlns:a16="http://schemas.microsoft.com/office/drawing/2014/main" id="{E2848333-B653-440A-AFBB-DF431418BB75}"/>
              </a:ext>
            </a:extLst>
          </p:cNvPr>
          <p:cNvSpPr>
            <a:spLocks noChangeArrowheads="1"/>
          </p:cNvSpPr>
          <p:nvPr/>
        </p:nvSpPr>
        <p:spPr bwMode="auto">
          <a:xfrm>
            <a:off x="2741613" y="4960938"/>
            <a:ext cx="157162" cy="11112"/>
          </a:xfrm>
          <a:prstGeom prst="rect">
            <a:avLst/>
          </a:prstGeom>
          <a:solidFill>
            <a:srgbClr val="31313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6" name="Rectangle 286">
            <a:extLst>
              <a:ext uri="{FF2B5EF4-FFF2-40B4-BE49-F238E27FC236}">
                <a16:creationId xmlns:a16="http://schemas.microsoft.com/office/drawing/2014/main" id="{487551BD-9707-4336-8CB5-8FAD422D6006}"/>
              </a:ext>
            </a:extLst>
          </p:cNvPr>
          <p:cNvSpPr>
            <a:spLocks noChangeArrowheads="1"/>
          </p:cNvSpPr>
          <p:nvPr/>
        </p:nvSpPr>
        <p:spPr bwMode="auto">
          <a:xfrm>
            <a:off x="2741613" y="4940300"/>
            <a:ext cx="157162" cy="11113"/>
          </a:xfrm>
          <a:prstGeom prst="rect">
            <a:avLst/>
          </a:pr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7" name="Rectangle 287">
            <a:extLst>
              <a:ext uri="{FF2B5EF4-FFF2-40B4-BE49-F238E27FC236}">
                <a16:creationId xmlns:a16="http://schemas.microsoft.com/office/drawing/2014/main" id="{D6327135-D9C6-4813-887A-AFE6E12738C3}"/>
              </a:ext>
            </a:extLst>
          </p:cNvPr>
          <p:cNvSpPr>
            <a:spLocks noChangeArrowheads="1"/>
          </p:cNvSpPr>
          <p:nvPr/>
        </p:nvSpPr>
        <p:spPr bwMode="auto">
          <a:xfrm>
            <a:off x="2741613" y="4929188"/>
            <a:ext cx="157162" cy="11112"/>
          </a:xfrm>
          <a:prstGeom prst="rect">
            <a:avLst/>
          </a:prstGeom>
          <a:solidFill>
            <a:srgbClr val="24242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8" name="Rectangle 288">
            <a:extLst>
              <a:ext uri="{FF2B5EF4-FFF2-40B4-BE49-F238E27FC236}">
                <a16:creationId xmlns:a16="http://schemas.microsoft.com/office/drawing/2014/main" id="{44423400-8F94-4B96-8148-57957815A498}"/>
              </a:ext>
            </a:extLst>
          </p:cNvPr>
          <p:cNvSpPr>
            <a:spLocks noChangeArrowheads="1"/>
          </p:cNvSpPr>
          <p:nvPr/>
        </p:nvSpPr>
        <p:spPr bwMode="auto">
          <a:xfrm>
            <a:off x="2741613" y="4919663"/>
            <a:ext cx="157162" cy="9525"/>
          </a:xfrm>
          <a:prstGeom prst="rect">
            <a:avLst/>
          </a:prstGeom>
          <a:solidFill>
            <a:srgbClr val="20202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29" name="Rectangle 289">
            <a:extLst>
              <a:ext uri="{FF2B5EF4-FFF2-40B4-BE49-F238E27FC236}">
                <a16:creationId xmlns:a16="http://schemas.microsoft.com/office/drawing/2014/main" id="{4E5AE700-2182-4962-84BC-15027EBE523C}"/>
              </a:ext>
            </a:extLst>
          </p:cNvPr>
          <p:cNvSpPr>
            <a:spLocks noChangeArrowheads="1"/>
          </p:cNvSpPr>
          <p:nvPr/>
        </p:nvSpPr>
        <p:spPr bwMode="auto">
          <a:xfrm>
            <a:off x="2741613" y="4908550"/>
            <a:ext cx="157162" cy="11113"/>
          </a:xfrm>
          <a:prstGeom prst="rect">
            <a:avLst/>
          </a:prstGeom>
          <a:solidFill>
            <a:srgbClr val="1C1C1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0" name="Rectangle 290">
            <a:extLst>
              <a:ext uri="{FF2B5EF4-FFF2-40B4-BE49-F238E27FC236}">
                <a16:creationId xmlns:a16="http://schemas.microsoft.com/office/drawing/2014/main" id="{E184EDC5-B3F6-48CA-94A5-632489B4755C}"/>
              </a:ext>
            </a:extLst>
          </p:cNvPr>
          <p:cNvSpPr>
            <a:spLocks noChangeArrowheads="1"/>
          </p:cNvSpPr>
          <p:nvPr/>
        </p:nvSpPr>
        <p:spPr bwMode="auto">
          <a:xfrm>
            <a:off x="2741613" y="4897438"/>
            <a:ext cx="157162" cy="11112"/>
          </a:xfrm>
          <a:prstGeom prst="rect">
            <a:avLst/>
          </a:prstGeom>
          <a:solidFill>
            <a:srgbClr val="18181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1" name="Rectangle 291">
            <a:extLst>
              <a:ext uri="{FF2B5EF4-FFF2-40B4-BE49-F238E27FC236}">
                <a16:creationId xmlns:a16="http://schemas.microsoft.com/office/drawing/2014/main" id="{664453D1-49E7-40D1-961F-71D3FDDADC64}"/>
              </a:ext>
            </a:extLst>
          </p:cNvPr>
          <p:cNvSpPr>
            <a:spLocks noChangeArrowheads="1"/>
          </p:cNvSpPr>
          <p:nvPr/>
        </p:nvSpPr>
        <p:spPr bwMode="auto">
          <a:xfrm>
            <a:off x="2741613" y="4887913"/>
            <a:ext cx="157162" cy="9525"/>
          </a:xfrm>
          <a:prstGeom prst="rect">
            <a:avLst/>
          </a:prstGeom>
          <a:solidFill>
            <a:srgbClr val="14141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2" name="Rectangle 292">
            <a:extLst>
              <a:ext uri="{FF2B5EF4-FFF2-40B4-BE49-F238E27FC236}">
                <a16:creationId xmlns:a16="http://schemas.microsoft.com/office/drawing/2014/main" id="{A4281CA1-95F4-4342-B4F6-CE85AD060A3A}"/>
              </a:ext>
            </a:extLst>
          </p:cNvPr>
          <p:cNvSpPr>
            <a:spLocks noChangeArrowheads="1"/>
          </p:cNvSpPr>
          <p:nvPr/>
        </p:nvSpPr>
        <p:spPr bwMode="auto">
          <a:xfrm>
            <a:off x="2741613" y="4876800"/>
            <a:ext cx="157162" cy="11113"/>
          </a:xfrm>
          <a:prstGeom prst="rect">
            <a:avLst/>
          </a:prstGeom>
          <a:solidFill>
            <a:srgbClr val="10101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3" name="Rectangle 293">
            <a:extLst>
              <a:ext uri="{FF2B5EF4-FFF2-40B4-BE49-F238E27FC236}">
                <a16:creationId xmlns:a16="http://schemas.microsoft.com/office/drawing/2014/main" id="{14ADAACB-A1AC-428F-9A68-5C4F6FEACA1D}"/>
              </a:ext>
            </a:extLst>
          </p:cNvPr>
          <p:cNvSpPr>
            <a:spLocks noChangeArrowheads="1"/>
          </p:cNvSpPr>
          <p:nvPr/>
        </p:nvSpPr>
        <p:spPr bwMode="auto">
          <a:xfrm>
            <a:off x="2741613" y="4865688"/>
            <a:ext cx="157162" cy="11112"/>
          </a:xfrm>
          <a:prstGeom prst="rect">
            <a:avLst/>
          </a:prstGeom>
          <a:solidFill>
            <a:srgbClr val="0C0C0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4" name="Rectangle 294">
            <a:extLst>
              <a:ext uri="{FF2B5EF4-FFF2-40B4-BE49-F238E27FC236}">
                <a16:creationId xmlns:a16="http://schemas.microsoft.com/office/drawing/2014/main" id="{4107BBFD-95DD-47A4-8D7A-11E21CDFFB20}"/>
              </a:ext>
            </a:extLst>
          </p:cNvPr>
          <p:cNvSpPr>
            <a:spLocks noChangeArrowheads="1"/>
          </p:cNvSpPr>
          <p:nvPr/>
        </p:nvSpPr>
        <p:spPr bwMode="auto">
          <a:xfrm>
            <a:off x="2741613" y="4856163"/>
            <a:ext cx="157162" cy="9525"/>
          </a:xfrm>
          <a:prstGeom prst="rect">
            <a:avLst/>
          </a:prstGeom>
          <a:solidFill>
            <a:srgbClr val="08080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5" name="Rectangle 295">
            <a:extLst>
              <a:ext uri="{FF2B5EF4-FFF2-40B4-BE49-F238E27FC236}">
                <a16:creationId xmlns:a16="http://schemas.microsoft.com/office/drawing/2014/main" id="{E08617DF-49E0-4B99-88F5-559ACA6B8E6C}"/>
              </a:ext>
            </a:extLst>
          </p:cNvPr>
          <p:cNvSpPr>
            <a:spLocks noChangeArrowheads="1"/>
          </p:cNvSpPr>
          <p:nvPr/>
        </p:nvSpPr>
        <p:spPr bwMode="auto">
          <a:xfrm>
            <a:off x="2741613" y="4845050"/>
            <a:ext cx="157162" cy="11113"/>
          </a:xfrm>
          <a:prstGeom prst="rect">
            <a:avLst/>
          </a:prstGeom>
          <a:solidFill>
            <a:srgbClr val="040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6" name="Rectangle 296">
            <a:extLst>
              <a:ext uri="{FF2B5EF4-FFF2-40B4-BE49-F238E27FC236}">
                <a16:creationId xmlns:a16="http://schemas.microsoft.com/office/drawing/2014/main" id="{1441DED8-DA0E-4AF6-B6DA-4ED30708C23C}"/>
              </a:ext>
            </a:extLst>
          </p:cNvPr>
          <p:cNvSpPr>
            <a:spLocks noChangeArrowheads="1"/>
          </p:cNvSpPr>
          <p:nvPr/>
        </p:nvSpPr>
        <p:spPr bwMode="auto">
          <a:xfrm>
            <a:off x="2741613" y="4835525"/>
            <a:ext cx="157162"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8537" name="Rectangle 297">
            <a:extLst>
              <a:ext uri="{FF2B5EF4-FFF2-40B4-BE49-F238E27FC236}">
                <a16:creationId xmlns:a16="http://schemas.microsoft.com/office/drawing/2014/main" id="{241AB90D-FE7A-4229-AFD7-DF67A95264EF}"/>
              </a:ext>
            </a:extLst>
          </p:cNvPr>
          <p:cNvSpPr>
            <a:spLocks noChangeArrowheads="1"/>
          </p:cNvSpPr>
          <p:nvPr/>
        </p:nvSpPr>
        <p:spPr bwMode="auto">
          <a:xfrm>
            <a:off x="2744788" y="4838700"/>
            <a:ext cx="150812" cy="666750"/>
          </a:xfrm>
          <a:prstGeom prst="rect">
            <a:avLst/>
          </a:prstGeom>
          <a:noFill/>
          <a:ln w="793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8538" name="Line 298">
            <a:extLst>
              <a:ext uri="{FF2B5EF4-FFF2-40B4-BE49-F238E27FC236}">
                <a16:creationId xmlns:a16="http://schemas.microsoft.com/office/drawing/2014/main" id="{5DD2D59D-F91B-4311-BCCD-09520CD1B3EA}"/>
              </a:ext>
            </a:extLst>
          </p:cNvPr>
          <p:cNvSpPr>
            <a:spLocks noChangeShapeType="1"/>
          </p:cNvSpPr>
          <p:nvPr/>
        </p:nvSpPr>
        <p:spPr bwMode="auto">
          <a:xfrm>
            <a:off x="2741613" y="4835525"/>
            <a:ext cx="1587" cy="67310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601" name="Rectangle 361">
            <a:extLst>
              <a:ext uri="{FF2B5EF4-FFF2-40B4-BE49-F238E27FC236}">
                <a16:creationId xmlns:a16="http://schemas.microsoft.com/office/drawing/2014/main" id="{A47644B5-A42C-403F-9D4F-3777CF1227AA}"/>
              </a:ext>
            </a:extLst>
          </p:cNvPr>
          <p:cNvSpPr>
            <a:spLocks noChangeArrowheads="1"/>
          </p:cNvSpPr>
          <p:nvPr/>
        </p:nvSpPr>
        <p:spPr bwMode="auto">
          <a:xfrm>
            <a:off x="8111808" y="3001961"/>
            <a:ext cx="16351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en-US" sz="2000" dirty="0">
                <a:solidFill>
                  <a:srgbClr val="000000"/>
                </a:solidFill>
                <a:latin typeface="Arial" panose="020B0604020202020204" pitchFamily="34" charset="0"/>
              </a:rPr>
              <a:t>z</a:t>
            </a:r>
            <a:r>
              <a:rPr lang="en-US" altLang="en-US" sz="2000" baseline="-25000" dirty="0">
                <a:solidFill>
                  <a:srgbClr val="000000"/>
                </a:solidFill>
                <a:latin typeface="Arial" panose="020B0604020202020204" pitchFamily="34" charset="0"/>
              </a:rPr>
              <a:t>i</a:t>
            </a:r>
            <a:endParaRPr lang="en-US" altLang="en-US" dirty="0"/>
          </a:p>
        </p:txBody>
      </p:sp>
      <p:sp>
        <p:nvSpPr>
          <p:cNvPr id="138602" name="Rectangle 362">
            <a:extLst>
              <a:ext uri="{FF2B5EF4-FFF2-40B4-BE49-F238E27FC236}">
                <a16:creationId xmlns:a16="http://schemas.microsoft.com/office/drawing/2014/main" id="{5CFBDEBF-D219-479A-A1A4-6A1AE49F0763}"/>
              </a:ext>
            </a:extLst>
          </p:cNvPr>
          <p:cNvSpPr>
            <a:spLocks noChangeArrowheads="1"/>
          </p:cNvSpPr>
          <p:nvPr/>
        </p:nvSpPr>
        <p:spPr bwMode="auto">
          <a:xfrm>
            <a:off x="8218488" y="2628900"/>
            <a:ext cx="34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a:r>
              <a:rPr lang="en-US" altLang="en-US" sz="1000" dirty="0">
                <a:solidFill>
                  <a:srgbClr val="000000"/>
                </a:solidFill>
                <a:latin typeface="Arial" panose="020B0604020202020204" pitchFamily="34" charset="0"/>
              </a:rPr>
              <a:t> </a:t>
            </a:r>
            <a:endParaRPr lang="en-US" altLang="en-US" dirty="0"/>
          </a:p>
        </p:txBody>
      </p:sp>
      <p:sp>
        <p:nvSpPr>
          <p:cNvPr id="138605" name="Line 365">
            <a:extLst>
              <a:ext uri="{FF2B5EF4-FFF2-40B4-BE49-F238E27FC236}">
                <a16:creationId xmlns:a16="http://schemas.microsoft.com/office/drawing/2014/main" id="{3C7FF6B7-528F-4014-AD96-EF7729B75EFD}"/>
              </a:ext>
            </a:extLst>
          </p:cNvPr>
          <p:cNvSpPr>
            <a:spLocks noChangeShapeType="1"/>
          </p:cNvSpPr>
          <p:nvPr/>
        </p:nvSpPr>
        <p:spPr bwMode="auto">
          <a:xfrm>
            <a:off x="8177213" y="3459161"/>
            <a:ext cx="1588" cy="203835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606" name="Freeform 366">
            <a:extLst>
              <a:ext uri="{FF2B5EF4-FFF2-40B4-BE49-F238E27FC236}">
                <a16:creationId xmlns:a16="http://schemas.microsoft.com/office/drawing/2014/main" id="{D8C8B1EC-19BD-4E04-BB99-E7780713E8CC}"/>
              </a:ext>
            </a:extLst>
          </p:cNvPr>
          <p:cNvSpPr>
            <a:spLocks/>
          </p:cNvSpPr>
          <p:nvPr/>
        </p:nvSpPr>
        <p:spPr bwMode="auto">
          <a:xfrm>
            <a:off x="8151813" y="5372100"/>
            <a:ext cx="69850" cy="139700"/>
          </a:xfrm>
          <a:custGeom>
            <a:avLst/>
            <a:gdLst>
              <a:gd name="T0" fmla="*/ 132 w 132"/>
              <a:gd name="T1" fmla="*/ 0 h 264"/>
              <a:gd name="T2" fmla="*/ 66 w 132"/>
              <a:gd name="T3" fmla="*/ 264 h 264"/>
              <a:gd name="T4" fmla="*/ 0 w 132"/>
              <a:gd name="T5" fmla="*/ 0 h 264"/>
              <a:gd name="T6" fmla="*/ 132 w 132"/>
              <a:gd name="T7" fmla="*/ 0 h 264"/>
            </a:gdLst>
            <a:ahLst/>
            <a:cxnLst>
              <a:cxn ang="0">
                <a:pos x="T0" y="T1"/>
              </a:cxn>
              <a:cxn ang="0">
                <a:pos x="T2" y="T3"/>
              </a:cxn>
              <a:cxn ang="0">
                <a:pos x="T4" y="T5"/>
              </a:cxn>
              <a:cxn ang="0">
                <a:pos x="T6" y="T7"/>
              </a:cxn>
            </a:cxnLst>
            <a:rect l="0" t="0" r="r" b="b"/>
            <a:pathLst>
              <a:path w="132" h="264">
                <a:moveTo>
                  <a:pt x="132" y="0"/>
                </a:moveTo>
                <a:lnTo>
                  <a:pt x="66" y="264"/>
                </a:lnTo>
                <a:lnTo>
                  <a:pt x="0" y="0"/>
                </a:lnTo>
                <a:lnTo>
                  <a:pt x="132" y="0"/>
                </a:lnTo>
                <a:close/>
              </a:path>
            </a:pathLst>
          </a:custGeom>
          <a:solidFill>
            <a:srgbClr val="000000"/>
          </a:solidFill>
          <a:ln w="7938">
            <a:solidFill>
              <a:srgbClr val="000000"/>
            </a:solidFill>
            <a:prstDash val="solid"/>
            <a:round/>
            <a:headEnd/>
            <a:tailEnd/>
          </a:ln>
        </p:spPr>
        <p:txBody>
          <a:bodyPr/>
          <a:lstStyle/>
          <a:p>
            <a:endParaRPr lang="en-US"/>
          </a:p>
        </p:txBody>
      </p:sp>
      <p:sp>
        <p:nvSpPr>
          <p:cNvPr id="138612" name="Freeform 372">
            <a:extLst>
              <a:ext uri="{FF2B5EF4-FFF2-40B4-BE49-F238E27FC236}">
                <a16:creationId xmlns:a16="http://schemas.microsoft.com/office/drawing/2014/main" id="{3117BAD1-11D3-4968-A85F-EAF191CEE9FC}"/>
              </a:ext>
            </a:extLst>
          </p:cNvPr>
          <p:cNvSpPr>
            <a:spLocks/>
          </p:cNvSpPr>
          <p:nvPr/>
        </p:nvSpPr>
        <p:spPr bwMode="auto">
          <a:xfrm>
            <a:off x="2808288" y="4017963"/>
            <a:ext cx="839787" cy="949325"/>
          </a:xfrm>
          <a:custGeom>
            <a:avLst/>
            <a:gdLst>
              <a:gd name="T0" fmla="*/ 0 w 1589"/>
              <a:gd name="T1" fmla="*/ 1755 h 1794"/>
              <a:gd name="T2" fmla="*/ 0 w 1589"/>
              <a:gd name="T3" fmla="*/ 1712 h 1794"/>
              <a:gd name="T4" fmla="*/ 0 w 1589"/>
              <a:gd name="T5" fmla="*/ 1648 h 1794"/>
              <a:gd name="T6" fmla="*/ 0 w 1589"/>
              <a:gd name="T7" fmla="*/ 1567 h 1794"/>
              <a:gd name="T8" fmla="*/ 0 w 1589"/>
              <a:gd name="T9" fmla="*/ 1506 h 1794"/>
              <a:gd name="T10" fmla="*/ 0 w 1589"/>
              <a:gd name="T11" fmla="*/ 1466 h 1794"/>
              <a:gd name="T12" fmla="*/ 0 w 1589"/>
              <a:gd name="T13" fmla="*/ 1422 h 1794"/>
              <a:gd name="T14" fmla="*/ 0 w 1589"/>
              <a:gd name="T15" fmla="*/ 1381 h 1794"/>
              <a:gd name="T16" fmla="*/ 23 w 1589"/>
              <a:gd name="T17" fmla="*/ 1319 h 1794"/>
              <a:gd name="T18" fmla="*/ 43 w 1589"/>
              <a:gd name="T19" fmla="*/ 1258 h 1794"/>
              <a:gd name="T20" fmla="*/ 43 w 1589"/>
              <a:gd name="T21" fmla="*/ 1215 h 1794"/>
              <a:gd name="T22" fmla="*/ 65 w 1589"/>
              <a:gd name="T23" fmla="*/ 1197 h 1794"/>
              <a:gd name="T24" fmla="*/ 85 w 1589"/>
              <a:gd name="T25" fmla="*/ 1134 h 1794"/>
              <a:gd name="T26" fmla="*/ 85 w 1589"/>
              <a:gd name="T27" fmla="*/ 1091 h 1794"/>
              <a:gd name="T28" fmla="*/ 105 w 1589"/>
              <a:gd name="T29" fmla="*/ 1071 h 1794"/>
              <a:gd name="T30" fmla="*/ 105 w 1589"/>
              <a:gd name="T31" fmla="*/ 1030 h 1794"/>
              <a:gd name="T32" fmla="*/ 125 w 1589"/>
              <a:gd name="T33" fmla="*/ 988 h 1794"/>
              <a:gd name="T34" fmla="*/ 146 w 1589"/>
              <a:gd name="T35" fmla="*/ 949 h 1794"/>
              <a:gd name="T36" fmla="*/ 146 w 1589"/>
              <a:gd name="T37" fmla="*/ 908 h 1794"/>
              <a:gd name="T38" fmla="*/ 168 w 1589"/>
              <a:gd name="T39" fmla="*/ 864 h 1794"/>
              <a:gd name="T40" fmla="*/ 168 w 1589"/>
              <a:gd name="T41" fmla="*/ 823 h 1794"/>
              <a:gd name="T42" fmla="*/ 190 w 1589"/>
              <a:gd name="T43" fmla="*/ 785 h 1794"/>
              <a:gd name="T44" fmla="*/ 210 w 1589"/>
              <a:gd name="T45" fmla="*/ 761 h 1794"/>
              <a:gd name="T46" fmla="*/ 232 w 1589"/>
              <a:gd name="T47" fmla="*/ 743 h 1794"/>
              <a:gd name="T48" fmla="*/ 272 w 1589"/>
              <a:gd name="T49" fmla="*/ 701 h 1794"/>
              <a:gd name="T50" fmla="*/ 292 w 1589"/>
              <a:gd name="T51" fmla="*/ 679 h 1794"/>
              <a:gd name="T52" fmla="*/ 313 w 1589"/>
              <a:gd name="T53" fmla="*/ 640 h 1794"/>
              <a:gd name="T54" fmla="*/ 375 w 1589"/>
              <a:gd name="T55" fmla="*/ 597 h 1794"/>
              <a:gd name="T56" fmla="*/ 395 w 1589"/>
              <a:gd name="T57" fmla="*/ 555 h 1794"/>
              <a:gd name="T58" fmla="*/ 435 w 1589"/>
              <a:gd name="T59" fmla="*/ 494 h 1794"/>
              <a:gd name="T60" fmla="*/ 456 w 1589"/>
              <a:gd name="T61" fmla="*/ 454 h 1794"/>
              <a:gd name="T62" fmla="*/ 498 w 1589"/>
              <a:gd name="T63" fmla="*/ 454 h 1794"/>
              <a:gd name="T64" fmla="*/ 538 w 1589"/>
              <a:gd name="T65" fmla="*/ 434 h 1794"/>
              <a:gd name="T66" fmla="*/ 580 w 1589"/>
              <a:gd name="T67" fmla="*/ 412 h 1794"/>
              <a:gd name="T68" fmla="*/ 623 w 1589"/>
              <a:gd name="T69" fmla="*/ 391 h 1794"/>
              <a:gd name="T70" fmla="*/ 644 w 1589"/>
              <a:gd name="T71" fmla="*/ 369 h 1794"/>
              <a:gd name="T72" fmla="*/ 685 w 1589"/>
              <a:gd name="T73" fmla="*/ 351 h 1794"/>
              <a:gd name="T74" fmla="*/ 766 w 1589"/>
              <a:gd name="T75" fmla="*/ 308 h 1794"/>
              <a:gd name="T76" fmla="*/ 787 w 1589"/>
              <a:gd name="T77" fmla="*/ 289 h 1794"/>
              <a:gd name="T78" fmla="*/ 806 w 1589"/>
              <a:gd name="T79" fmla="*/ 267 h 1794"/>
              <a:gd name="T80" fmla="*/ 848 w 1589"/>
              <a:gd name="T81" fmla="*/ 267 h 1794"/>
              <a:gd name="T82" fmla="*/ 869 w 1589"/>
              <a:gd name="T83" fmla="*/ 246 h 1794"/>
              <a:gd name="T84" fmla="*/ 891 w 1589"/>
              <a:gd name="T85" fmla="*/ 227 h 1794"/>
              <a:gd name="T86" fmla="*/ 910 w 1589"/>
              <a:gd name="T87" fmla="*/ 205 h 1794"/>
              <a:gd name="T88" fmla="*/ 972 w 1589"/>
              <a:gd name="T89" fmla="*/ 163 h 1794"/>
              <a:gd name="T90" fmla="*/ 1036 w 1589"/>
              <a:gd name="T91" fmla="*/ 125 h 1794"/>
              <a:gd name="T92" fmla="*/ 1055 w 1589"/>
              <a:gd name="T93" fmla="*/ 103 h 1794"/>
              <a:gd name="T94" fmla="*/ 1098 w 1589"/>
              <a:gd name="T95" fmla="*/ 82 h 1794"/>
              <a:gd name="T96" fmla="*/ 1243 w 1589"/>
              <a:gd name="T97" fmla="*/ 59 h 1794"/>
              <a:gd name="T98" fmla="*/ 1281 w 1589"/>
              <a:gd name="T99" fmla="*/ 40 h 1794"/>
              <a:gd name="T100" fmla="*/ 1324 w 1589"/>
              <a:gd name="T101" fmla="*/ 40 h 1794"/>
              <a:gd name="T102" fmla="*/ 1364 w 1589"/>
              <a:gd name="T103" fmla="*/ 40 h 1794"/>
              <a:gd name="T104" fmla="*/ 1426 w 1589"/>
              <a:gd name="T105" fmla="*/ 21 h 1794"/>
              <a:gd name="T106" fmla="*/ 1469 w 1589"/>
              <a:gd name="T107" fmla="*/ 21 h 1794"/>
              <a:gd name="T108" fmla="*/ 1508 w 1589"/>
              <a:gd name="T109" fmla="*/ 21 h 1794"/>
              <a:gd name="T110" fmla="*/ 1550 w 1589"/>
              <a:gd name="T111" fmla="*/ 21 h 1794"/>
              <a:gd name="T112" fmla="*/ 1589 w 1589"/>
              <a:gd name="T113" fmla="*/ 0 h 1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89" h="1794">
                <a:moveTo>
                  <a:pt x="0" y="1794"/>
                </a:moveTo>
                <a:lnTo>
                  <a:pt x="0" y="1755"/>
                </a:lnTo>
                <a:lnTo>
                  <a:pt x="0" y="1731"/>
                </a:lnTo>
                <a:lnTo>
                  <a:pt x="0" y="1712"/>
                </a:lnTo>
                <a:lnTo>
                  <a:pt x="0" y="1670"/>
                </a:lnTo>
                <a:lnTo>
                  <a:pt x="0" y="1648"/>
                </a:lnTo>
                <a:lnTo>
                  <a:pt x="0" y="1611"/>
                </a:lnTo>
                <a:lnTo>
                  <a:pt x="0" y="1567"/>
                </a:lnTo>
                <a:lnTo>
                  <a:pt x="0" y="1526"/>
                </a:lnTo>
                <a:lnTo>
                  <a:pt x="0" y="1506"/>
                </a:lnTo>
                <a:lnTo>
                  <a:pt x="0" y="1484"/>
                </a:lnTo>
                <a:lnTo>
                  <a:pt x="0" y="1466"/>
                </a:lnTo>
                <a:lnTo>
                  <a:pt x="0" y="1444"/>
                </a:lnTo>
                <a:lnTo>
                  <a:pt x="0" y="1422"/>
                </a:lnTo>
                <a:lnTo>
                  <a:pt x="0" y="1404"/>
                </a:lnTo>
                <a:lnTo>
                  <a:pt x="0" y="1381"/>
                </a:lnTo>
                <a:lnTo>
                  <a:pt x="0" y="1360"/>
                </a:lnTo>
                <a:lnTo>
                  <a:pt x="23" y="1319"/>
                </a:lnTo>
                <a:lnTo>
                  <a:pt x="23" y="1301"/>
                </a:lnTo>
                <a:lnTo>
                  <a:pt x="43" y="1258"/>
                </a:lnTo>
                <a:lnTo>
                  <a:pt x="43" y="1235"/>
                </a:lnTo>
                <a:lnTo>
                  <a:pt x="43" y="1215"/>
                </a:lnTo>
                <a:lnTo>
                  <a:pt x="65" y="1215"/>
                </a:lnTo>
                <a:lnTo>
                  <a:pt x="65" y="1197"/>
                </a:lnTo>
                <a:lnTo>
                  <a:pt x="85" y="1155"/>
                </a:lnTo>
                <a:lnTo>
                  <a:pt x="85" y="1134"/>
                </a:lnTo>
                <a:lnTo>
                  <a:pt x="85" y="1113"/>
                </a:lnTo>
                <a:lnTo>
                  <a:pt x="85" y="1091"/>
                </a:lnTo>
                <a:lnTo>
                  <a:pt x="105" y="1091"/>
                </a:lnTo>
                <a:lnTo>
                  <a:pt x="105" y="1071"/>
                </a:lnTo>
                <a:lnTo>
                  <a:pt x="105" y="1053"/>
                </a:lnTo>
                <a:lnTo>
                  <a:pt x="105" y="1030"/>
                </a:lnTo>
                <a:lnTo>
                  <a:pt x="125" y="1010"/>
                </a:lnTo>
                <a:lnTo>
                  <a:pt x="125" y="988"/>
                </a:lnTo>
                <a:lnTo>
                  <a:pt x="146" y="969"/>
                </a:lnTo>
                <a:lnTo>
                  <a:pt x="146" y="949"/>
                </a:lnTo>
                <a:lnTo>
                  <a:pt x="146" y="928"/>
                </a:lnTo>
                <a:lnTo>
                  <a:pt x="146" y="908"/>
                </a:lnTo>
                <a:lnTo>
                  <a:pt x="168" y="885"/>
                </a:lnTo>
                <a:lnTo>
                  <a:pt x="168" y="864"/>
                </a:lnTo>
                <a:lnTo>
                  <a:pt x="168" y="845"/>
                </a:lnTo>
                <a:lnTo>
                  <a:pt x="168" y="823"/>
                </a:lnTo>
                <a:lnTo>
                  <a:pt x="190" y="805"/>
                </a:lnTo>
                <a:lnTo>
                  <a:pt x="190" y="785"/>
                </a:lnTo>
                <a:lnTo>
                  <a:pt x="190" y="761"/>
                </a:lnTo>
                <a:lnTo>
                  <a:pt x="210" y="761"/>
                </a:lnTo>
                <a:lnTo>
                  <a:pt x="210" y="743"/>
                </a:lnTo>
                <a:lnTo>
                  <a:pt x="232" y="743"/>
                </a:lnTo>
                <a:lnTo>
                  <a:pt x="250" y="721"/>
                </a:lnTo>
                <a:lnTo>
                  <a:pt x="272" y="701"/>
                </a:lnTo>
                <a:lnTo>
                  <a:pt x="292" y="701"/>
                </a:lnTo>
                <a:lnTo>
                  <a:pt x="292" y="679"/>
                </a:lnTo>
                <a:lnTo>
                  <a:pt x="313" y="660"/>
                </a:lnTo>
                <a:lnTo>
                  <a:pt x="313" y="640"/>
                </a:lnTo>
                <a:lnTo>
                  <a:pt x="353" y="618"/>
                </a:lnTo>
                <a:lnTo>
                  <a:pt x="375" y="597"/>
                </a:lnTo>
                <a:lnTo>
                  <a:pt x="395" y="576"/>
                </a:lnTo>
                <a:lnTo>
                  <a:pt x="395" y="555"/>
                </a:lnTo>
                <a:lnTo>
                  <a:pt x="413" y="536"/>
                </a:lnTo>
                <a:lnTo>
                  <a:pt x="435" y="494"/>
                </a:lnTo>
                <a:lnTo>
                  <a:pt x="456" y="472"/>
                </a:lnTo>
                <a:lnTo>
                  <a:pt x="456" y="454"/>
                </a:lnTo>
                <a:lnTo>
                  <a:pt x="479" y="454"/>
                </a:lnTo>
                <a:lnTo>
                  <a:pt x="498" y="454"/>
                </a:lnTo>
                <a:lnTo>
                  <a:pt x="520" y="434"/>
                </a:lnTo>
                <a:lnTo>
                  <a:pt x="538" y="434"/>
                </a:lnTo>
                <a:lnTo>
                  <a:pt x="538" y="412"/>
                </a:lnTo>
                <a:lnTo>
                  <a:pt x="580" y="412"/>
                </a:lnTo>
                <a:lnTo>
                  <a:pt x="600" y="391"/>
                </a:lnTo>
                <a:lnTo>
                  <a:pt x="623" y="391"/>
                </a:lnTo>
                <a:lnTo>
                  <a:pt x="623" y="369"/>
                </a:lnTo>
                <a:lnTo>
                  <a:pt x="644" y="369"/>
                </a:lnTo>
                <a:lnTo>
                  <a:pt x="661" y="369"/>
                </a:lnTo>
                <a:lnTo>
                  <a:pt x="685" y="351"/>
                </a:lnTo>
                <a:lnTo>
                  <a:pt x="725" y="330"/>
                </a:lnTo>
                <a:lnTo>
                  <a:pt x="766" y="308"/>
                </a:lnTo>
                <a:lnTo>
                  <a:pt x="787" y="308"/>
                </a:lnTo>
                <a:lnTo>
                  <a:pt x="787" y="289"/>
                </a:lnTo>
                <a:lnTo>
                  <a:pt x="806" y="289"/>
                </a:lnTo>
                <a:lnTo>
                  <a:pt x="806" y="267"/>
                </a:lnTo>
                <a:lnTo>
                  <a:pt x="830" y="267"/>
                </a:lnTo>
                <a:lnTo>
                  <a:pt x="848" y="267"/>
                </a:lnTo>
                <a:lnTo>
                  <a:pt x="848" y="246"/>
                </a:lnTo>
                <a:lnTo>
                  <a:pt x="869" y="246"/>
                </a:lnTo>
                <a:lnTo>
                  <a:pt x="891" y="246"/>
                </a:lnTo>
                <a:lnTo>
                  <a:pt x="891" y="227"/>
                </a:lnTo>
                <a:lnTo>
                  <a:pt x="910" y="227"/>
                </a:lnTo>
                <a:lnTo>
                  <a:pt x="910" y="205"/>
                </a:lnTo>
                <a:lnTo>
                  <a:pt x="933" y="205"/>
                </a:lnTo>
                <a:lnTo>
                  <a:pt x="972" y="163"/>
                </a:lnTo>
                <a:lnTo>
                  <a:pt x="1015" y="145"/>
                </a:lnTo>
                <a:lnTo>
                  <a:pt x="1036" y="125"/>
                </a:lnTo>
                <a:lnTo>
                  <a:pt x="1055" y="125"/>
                </a:lnTo>
                <a:lnTo>
                  <a:pt x="1055" y="103"/>
                </a:lnTo>
                <a:lnTo>
                  <a:pt x="1074" y="103"/>
                </a:lnTo>
                <a:lnTo>
                  <a:pt x="1098" y="82"/>
                </a:lnTo>
                <a:lnTo>
                  <a:pt x="1117" y="82"/>
                </a:lnTo>
                <a:lnTo>
                  <a:pt x="1243" y="59"/>
                </a:lnTo>
                <a:lnTo>
                  <a:pt x="1260" y="40"/>
                </a:lnTo>
                <a:lnTo>
                  <a:pt x="1281" y="40"/>
                </a:lnTo>
                <a:lnTo>
                  <a:pt x="1304" y="40"/>
                </a:lnTo>
                <a:lnTo>
                  <a:pt x="1324" y="40"/>
                </a:lnTo>
                <a:lnTo>
                  <a:pt x="1346" y="40"/>
                </a:lnTo>
                <a:lnTo>
                  <a:pt x="1364" y="40"/>
                </a:lnTo>
                <a:lnTo>
                  <a:pt x="1405" y="40"/>
                </a:lnTo>
                <a:lnTo>
                  <a:pt x="1426" y="21"/>
                </a:lnTo>
                <a:lnTo>
                  <a:pt x="1448" y="21"/>
                </a:lnTo>
                <a:lnTo>
                  <a:pt x="1469" y="21"/>
                </a:lnTo>
                <a:lnTo>
                  <a:pt x="1487" y="21"/>
                </a:lnTo>
                <a:lnTo>
                  <a:pt x="1508" y="21"/>
                </a:lnTo>
                <a:lnTo>
                  <a:pt x="1529" y="21"/>
                </a:lnTo>
                <a:lnTo>
                  <a:pt x="1550" y="21"/>
                </a:lnTo>
                <a:lnTo>
                  <a:pt x="1570" y="0"/>
                </a:lnTo>
                <a:lnTo>
                  <a:pt x="1589" y="0"/>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8620" name="Line 380">
            <a:extLst>
              <a:ext uri="{FF2B5EF4-FFF2-40B4-BE49-F238E27FC236}">
                <a16:creationId xmlns:a16="http://schemas.microsoft.com/office/drawing/2014/main" id="{D79AE510-D92B-4724-B3FC-711D301FB9B7}"/>
              </a:ext>
            </a:extLst>
          </p:cNvPr>
          <p:cNvSpPr>
            <a:spLocks noChangeShapeType="1"/>
          </p:cNvSpPr>
          <p:nvPr/>
        </p:nvSpPr>
        <p:spPr bwMode="auto">
          <a:xfrm>
            <a:off x="3594100" y="5492750"/>
            <a:ext cx="1588" cy="476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621" name="Line 381">
            <a:extLst>
              <a:ext uri="{FF2B5EF4-FFF2-40B4-BE49-F238E27FC236}">
                <a16:creationId xmlns:a16="http://schemas.microsoft.com/office/drawing/2014/main" id="{BD951CE3-C090-414F-8641-3751A2B6748F}"/>
              </a:ext>
            </a:extLst>
          </p:cNvPr>
          <p:cNvSpPr>
            <a:spLocks noChangeShapeType="1"/>
          </p:cNvSpPr>
          <p:nvPr/>
        </p:nvSpPr>
        <p:spPr bwMode="auto">
          <a:xfrm>
            <a:off x="3594100" y="5510213"/>
            <a:ext cx="1588" cy="47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623" name="Line 383">
            <a:extLst>
              <a:ext uri="{FF2B5EF4-FFF2-40B4-BE49-F238E27FC236}">
                <a16:creationId xmlns:a16="http://schemas.microsoft.com/office/drawing/2014/main" id="{7834D7EC-C96E-431B-ABF1-8DB1351130E5}"/>
              </a:ext>
            </a:extLst>
          </p:cNvPr>
          <p:cNvSpPr>
            <a:spLocks noChangeShapeType="1"/>
          </p:cNvSpPr>
          <p:nvPr/>
        </p:nvSpPr>
        <p:spPr bwMode="auto">
          <a:xfrm>
            <a:off x="7308850" y="5522913"/>
            <a:ext cx="1588" cy="4762"/>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8635" name="Rectangle 395">
            <a:extLst>
              <a:ext uri="{FF2B5EF4-FFF2-40B4-BE49-F238E27FC236}">
                <a16:creationId xmlns:a16="http://schemas.microsoft.com/office/drawing/2014/main" id="{B0B07CBF-CA47-4848-A9FB-1CF4E82ACEB1}"/>
              </a:ext>
            </a:extLst>
          </p:cNvPr>
          <p:cNvSpPr>
            <a:spLocks noChangeArrowheads="1"/>
          </p:cNvSpPr>
          <p:nvPr/>
        </p:nvSpPr>
        <p:spPr bwMode="auto">
          <a:xfrm>
            <a:off x="2422844" y="1897063"/>
            <a:ext cx="45719" cy="3611562"/>
          </a:xfrm>
          <a:prstGeom prst="rect">
            <a:avLst/>
          </a:prstGeom>
          <a:blipFill dpi="0" rotWithShape="0">
            <a:blip r:embed="rId3"/>
            <a:srcRect/>
            <a:tile tx="0" ty="0" sx="100000" sy="100000" flip="none" algn="tl"/>
          </a:blipFill>
          <a:ln w="7938">
            <a:solidFill>
              <a:srgbClr val="000000"/>
            </a:solidFill>
            <a:miter lim="800000"/>
            <a:headEnd/>
            <a:tailEnd/>
          </a:ln>
        </p:spPr>
        <p:txBody>
          <a:bodyPr/>
          <a:lstStyle/>
          <a:p>
            <a:endParaRPr lang="en-US"/>
          </a:p>
        </p:txBody>
      </p:sp>
      <p:sp>
        <p:nvSpPr>
          <p:cNvPr id="138642" name="Line 402">
            <a:extLst>
              <a:ext uri="{FF2B5EF4-FFF2-40B4-BE49-F238E27FC236}">
                <a16:creationId xmlns:a16="http://schemas.microsoft.com/office/drawing/2014/main" id="{8BC3E6C5-2EEC-44EB-AB3C-6F476FCD1410}"/>
              </a:ext>
            </a:extLst>
          </p:cNvPr>
          <p:cNvSpPr>
            <a:spLocks noChangeShapeType="1"/>
          </p:cNvSpPr>
          <p:nvPr/>
        </p:nvSpPr>
        <p:spPr bwMode="auto">
          <a:xfrm>
            <a:off x="3581400" y="4038599"/>
            <a:ext cx="2451101" cy="22481"/>
          </a:xfrm>
          <a:prstGeom prst="line">
            <a:avLst/>
          </a:prstGeom>
          <a:noFill/>
          <a:ln w="19050">
            <a:solidFill>
              <a:schemeClr val="tx1"/>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8664" name="Text Box 424">
            <a:extLst>
              <a:ext uri="{FF2B5EF4-FFF2-40B4-BE49-F238E27FC236}">
                <a16:creationId xmlns:a16="http://schemas.microsoft.com/office/drawing/2014/main" id="{7732AF48-9948-4CCA-92ED-BA3D4A546B2F}"/>
              </a:ext>
            </a:extLst>
          </p:cNvPr>
          <p:cNvSpPr txBox="1">
            <a:spLocks noChangeArrowheads="1"/>
          </p:cNvSpPr>
          <p:nvPr/>
        </p:nvSpPr>
        <p:spPr bwMode="auto">
          <a:xfrm>
            <a:off x="3770311" y="3733801"/>
            <a:ext cx="201295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1600" dirty="0"/>
              <a:t>Plume Centerline</a:t>
            </a:r>
          </a:p>
        </p:txBody>
      </p:sp>
      <p:sp>
        <p:nvSpPr>
          <p:cNvPr id="6" name="Freeform: Shape 5">
            <a:extLst>
              <a:ext uri="{FF2B5EF4-FFF2-40B4-BE49-F238E27FC236}">
                <a16:creationId xmlns:a16="http://schemas.microsoft.com/office/drawing/2014/main" id="{77BA9479-F1AC-4732-AC5F-5A6B4767926F}"/>
              </a:ext>
            </a:extLst>
          </p:cNvPr>
          <p:cNvSpPr/>
          <p:nvPr/>
        </p:nvSpPr>
        <p:spPr>
          <a:xfrm>
            <a:off x="2809875" y="4362450"/>
            <a:ext cx="3314833" cy="1143000"/>
          </a:xfrm>
          <a:custGeom>
            <a:avLst/>
            <a:gdLst>
              <a:gd name="connsiteX0" fmla="*/ 0 w 3314833"/>
              <a:gd name="connsiteY0" fmla="*/ 428625 h 1143000"/>
              <a:gd name="connsiteX1" fmla="*/ 28575 w 3314833"/>
              <a:gd name="connsiteY1" fmla="*/ 381000 h 1143000"/>
              <a:gd name="connsiteX2" fmla="*/ 95250 w 3314833"/>
              <a:gd name="connsiteY2" fmla="*/ 295275 h 1143000"/>
              <a:gd name="connsiteX3" fmla="*/ 133350 w 3314833"/>
              <a:gd name="connsiteY3" fmla="*/ 209550 h 1143000"/>
              <a:gd name="connsiteX4" fmla="*/ 190500 w 3314833"/>
              <a:gd name="connsiteY4" fmla="*/ 171450 h 1143000"/>
              <a:gd name="connsiteX5" fmla="*/ 323850 w 3314833"/>
              <a:gd name="connsiteY5" fmla="*/ 133350 h 1143000"/>
              <a:gd name="connsiteX6" fmla="*/ 409575 w 3314833"/>
              <a:gd name="connsiteY6" fmla="*/ 104775 h 1143000"/>
              <a:gd name="connsiteX7" fmla="*/ 476250 w 3314833"/>
              <a:gd name="connsiteY7" fmla="*/ 47625 h 1143000"/>
              <a:gd name="connsiteX8" fmla="*/ 514350 w 3314833"/>
              <a:gd name="connsiteY8" fmla="*/ 28575 h 1143000"/>
              <a:gd name="connsiteX9" fmla="*/ 638175 w 3314833"/>
              <a:gd name="connsiteY9" fmla="*/ 0 h 1143000"/>
              <a:gd name="connsiteX10" fmla="*/ 828675 w 3314833"/>
              <a:gd name="connsiteY10" fmla="*/ 19050 h 1143000"/>
              <a:gd name="connsiteX11" fmla="*/ 1190625 w 3314833"/>
              <a:gd name="connsiteY11" fmla="*/ 47625 h 1143000"/>
              <a:gd name="connsiteX12" fmla="*/ 1238250 w 3314833"/>
              <a:gd name="connsiteY12" fmla="*/ 85725 h 1143000"/>
              <a:gd name="connsiteX13" fmla="*/ 1266825 w 3314833"/>
              <a:gd name="connsiteY13" fmla="*/ 180975 h 1143000"/>
              <a:gd name="connsiteX14" fmla="*/ 1295400 w 3314833"/>
              <a:gd name="connsiteY14" fmla="*/ 200025 h 1143000"/>
              <a:gd name="connsiteX15" fmla="*/ 1371600 w 3314833"/>
              <a:gd name="connsiteY15" fmla="*/ 257175 h 1143000"/>
              <a:gd name="connsiteX16" fmla="*/ 1400175 w 3314833"/>
              <a:gd name="connsiteY16" fmla="*/ 266700 h 1143000"/>
              <a:gd name="connsiteX17" fmla="*/ 1438275 w 3314833"/>
              <a:gd name="connsiteY17" fmla="*/ 285750 h 1143000"/>
              <a:gd name="connsiteX18" fmla="*/ 1485900 w 3314833"/>
              <a:gd name="connsiteY18" fmla="*/ 323850 h 1143000"/>
              <a:gd name="connsiteX19" fmla="*/ 1552575 w 3314833"/>
              <a:gd name="connsiteY19" fmla="*/ 333375 h 1143000"/>
              <a:gd name="connsiteX20" fmla="*/ 1619250 w 3314833"/>
              <a:gd name="connsiteY20" fmla="*/ 371475 h 1143000"/>
              <a:gd name="connsiteX21" fmla="*/ 1657350 w 3314833"/>
              <a:gd name="connsiteY21" fmla="*/ 381000 h 1143000"/>
              <a:gd name="connsiteX22" fmla="*/ 1800225 w 3314833"/>
              <a:gd name="connsiteY22" fmla="*/ 428625 h 1143000"/>
              <a:gd name="connsiteX23" fmla="*/ 1847850 w 3314833"/>
              <a:gd name="connsiteY23" fmla="*/ 466725 h 1143000"/>
              <a:gd name="connsiteX24" fmla="*/ 1885950 w 3314833"/>
              <a:gd name="connsiteY24" fmla="*/ 514350 h 1143000"/>
              <a:gd name="connsiteX25" fmla="*/ 2057400 w 3314833"/>
              <a:gd name="connsiteY25" fmla="*/ 666750 h 1143000"/>
              <a:gd name="connsiteX26" fmla="*/ 2305050 w 3314833"/>
              <a:gd name="connsiteY26" fmla="*/ 676275 h 1143000"/>
              <a:gd name="connsiteX27" fmla="*/ 2400300 w 3314833"/>
              <a:gd name="connsiteY27" fmla="*/ 714375 h 1143000"/>
              <a:gd name="connsiteX28" fmla="*/ 2476500 w 3314833"/>
              <a:gd name="connsiteY28" fmla="*/ 790575 h 1143000"/>
              <a:gd name="connsiteX29" fmla="*/ 2505075 w 3314833"/>
              <a:gd name="connsiteY29" fmla="*/ 819150 h 1143000"/>
              <a:gd name="connsiteX30" fmla="*/ 2562225 w 3314833"/>
              <a:gd name="connsiteY30" fmla="*/ 857250 h 1143000"/>
              <a:gd name="connsiteX31" fmla="*/ 2695575 w 3314833"/>
              <a:gd name="connsiteY31" fmla="*/ 942975 h 1143000"/>
              <a:gd name="connsiteX32" fmla="*/ 2790825 w 3314833"/>
              <a:gd name="connsiteY32" fmla="*/ 990600 h 1143000"/>
              <a:gd name="connsiteX33" fmla="*/ 3009900 w 3314833"/>
              <a:gd name="connsiteY33" fmla="*/ 1019175 h 1143000"/>
              <a:gd name="connsiteX34" fmla="*/ 3095625 w 3314833"/>
              <a:gd name="connsiteY34" fmla="*/ 1057275 h 1143000"/>
              <a:gd name="connsiteX35" fmla="*/ 3190875 w 3314833"/>
              <a:gd name="connsiteY35" fmla="*/ 1076325 h 1143000"/>
              <a:gd name="connsiteX36" fmla="*/ 3257550 w 3314833"/>
              <a:gd name="connsiteY36" fmla="*/ 1095375 h 1143000"/>
              <a:gd name="connsiteX37" fmla="*/ 3314700 w 3314833"/>
              <a:gd name="connsiteY37" fmla="*/ 1143000 h 114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4833" h="1143000">
                <a:moveTo>
                  <a:pt x="0" y="428625"/>
                </a:moveTo>
                <a:cubicBezTo>
                  <a:pt x="9525" y="412750"/>
                  <a:pt x="17209" y="395613"/>
                  <a:pt x="28575" y="381000"/>
                </a:cubicBezTo>
                <a:cubicBezTo>
                  <a:pt x="83122" y="310868"/>
                  <a:pt x="53975" y="377825"/>
                  <a:pt x="95250" y="295275"/>
                </a:cubicBezTo>
                <a:cubicBezTo>
                  <a:pt x="114216" y="257343"/>
                  <a:pt x="94545" y="252666"/>
                  <a:pt x="133350" y="209550"/>
                </a:cubicBezTo>
                <a:cubicBezTo>
                  <a:pt x="148666" y="192532"/>
                  <a:pt x="170022" y="181689"/>
                  <a:pt x="190500" y="171450"/>
                </a:cubicBezTo>
                <a:cubicBezTo>
                  <a:pt x="258594" y="137403"/>
                  <a:pt x="258587" y="146403"/>
                  <a:pt x="323850" y="133350"/>
                </a:cubicBezTo>
                <a:cubicBezTo>
                  <a:pt x="364866" y="125147"/>
                  <a:pt x="367652" y="121544"/>
                  <a:pt x="409575" y="104775"/>
                </a:cubicBezTo>
                <a:cubicBezTo>
                  <a:pt x="431800" y="85725"/>
                  <a:pt x="452577" y="64842"/>
                  <a:pt x="476250" y="47625"/>
                </a:cubicBezTo>
                <a:cubicBezTo>
                  <a:pt x="487733" y="39274"/>
                  <a:pt x="500880" y="33065"/>
                  <a:pt x="514350" y="28575"/>
                </a:cubicBezTo>
                <a:cubicBezTo>
                  <a:pt x="548815" y="17087"/>
                  <a:pt x="600395" y="7556"/>
                  <a:pt x="638175" y="0"/>
                </a:cubicBezTo>
                <a:cubicBezTo>
                  <a:pt x="701675" y="6350"/>
                  <a:pt x="764960" y="15444"/>
                  <a:pt x="828675" y="19050"/>
                </a:cubicBezTo>
                <a:cubicBezTo>
                  <a:pt x="849055" y="20204"/>
                  <a:pt x="1096408" y="-8905"/>
                  <a:pt x="1190625" y="47625"/>
                </a:cubicBezTo>
                <a:cubicBezTo>
                  <a:pt x="1208058" y="58085"/>
                  <a:pt x="1222375" y="73025"/>
                  <a:pt x="1238250" y="85725"/>
                </a:cubicBezTo>
                <a:cubicBezTo>
                  <a:pt x="1243833" y="119223"/>
                  <a:pt x="1243753" y="153288"/>
                  <a:pt x="1266825" y="180975"/>
                </a:cubicBezTo>
                <a:cubicBezTo>
                  <a:pt x="1274154" y="189769"/>
                  <a:pt x="1286142" y="193292"/>
                  <a:pt x="1295400" y="200025"/>
                </a:cubicBezTo>
                <a:cubicBezTo>
                  <a:pt x="1321077" y="218699"/>
                  <a:pt x="1344814" y="240129"/>
                  <a:pt x="1371600" y="257175"/>
                </a:cubicBezTo>
                <a:cubicBezTo>
                  <a:pt x="1380071" y="262565"/>
                  <a:pt x="1390947" y="262745"/>
                  <a:pt x="1400175" y="266700"/>
                </a:cubicBezTo>
                <a:cubicBezTo>
                  <a:pt x="1413226" y="272293"/>
                  <a:pt x="1426461" y="277874"/>
                  <a:pt x="1438275" y="285750"/>
                </a:cubicBezTo>
                <a:cubicBezTo>
                  <a:pt x="1455191" y="297027"/>
                  <a:pt x="1467134" y="316031"/>
                  <a:pt x="1485900" y="323850"/>
                </a:cubicBezTo>
                <a:cubicBezTo>
                  <a:pt x="1506624" y="332485"/>
                  <a:pt x="1530350" y="330200"/>
                  <a:pt x="1552575" y="333375"/>
                </a:cubicBezTo>
                <a:cubicBezTo>
                  <a:pt x="1639975" y="362508"/>
                  <a:pt x="1503920" y="313810"/>
                  <a:pt x="1619250" y="371475"/>
                </a:cubicBezTo>
                <a:cubicBezTo>
                  <a:pt x="1630959" y="377329"/>
                  <a:pt x="1644650" y="377825"/>
                  <a:pt x="1657350" y="381000"/>
                </a:cubicBezTo>
                <a:cubicBezTo>
                  <a:pt x="1887444" y="512482"/>
                  <a:pt x="1557431" y="335243"/>
                  <a:pt x="1800225" y="428625"/>
                </a:cubicBezTo>
                <a:cubicBezTo>
                  <a:pt x="1819200" y="435923"/>
                  <a:pt x="1833475" y="452350"/>
                  <a:pt x="1847850" y="466725"/>
                </a:cubicBezTo>
                <a:cubicBezTo>
                  <a:pt x="1862225" y="481100"/>
                  <a:pt x="1874292" y="497695"/>
                  <a:pt x="1885950" y="514350"/>
                </a:cubicBezTo>
                <a:cubicBezTo>
                  <a:pt x="1930282" y="577681"/>
                  <a:pt x="1946262" y="662475"/>
                  <a:pt x="2057400" y="666750"/>
                </a:cubicBezTo>
                <a:lnTo>
                  <a:pt x="2305050" y="676275"/>
                </a:lnTo>
                <a:cubicBezTo>
                  <a:pt x="2341240" y="685323"/>
                  <a:pt x="2368166" y="689127"/>
                  <a:pt x="2400300" y="714375"/>
                </a:cubicBezTo>
                <a:cubicBezTo>
                  <a:pt x="2428545" y="736568"/>
                  <a:pt x="2451100" y="765175"/>
                  <a:pt x="2476500" y="790575"/>
                </a:cubicBezTo>
                <a:cubicBezTo>
                  <a:pt x="2486025" y="800100"/>
                  <a:pt x="2493867" y="811678"/>
                  <a:pt x="2505075" y="819150"/>
                </a:cubicBezTo>
                <a:lnTo>
                  <a:pt x="2562225" y="857250"/>
                </a:lnTo>
                <a:cubicBezTo>
                  <a:pt x="2607952" y="948703"/>
                  <a:pt x="2544279" y="842111"/>
                  <a:pt x="2695575" y="942975"/>
                </a:cubicBezTo>
                <a:cubicBezTo>
                  <a:pt x="2729287" y="965450"/>
                  <a:pt x="2745274" y="978613"/>
                  <a:pt x="2790825" y="990600"/>
                </a:cubicBezTo>
                <a:cubicBezTo>
                  <a:pt x="2856310" y="1007833"/>
                  <a:pt x="2942385" y="1013037"/>
                  <a:pt x="3009900" y="1019175"/>
                </a:cubicBezTo>
                <a:cubicBezTo>
                  <a:pt x="3038475" y="1031875"/>
                  <a:pt x="3066439" y="1046050"/>
                  <a:pt x="3095625" y="1057275"/>
                </a:cubicBezTo>
                <a:cubicBezTo>
                  <a:pt x="3122517" y="1067618"/>
                  <a:pt x="3164988" y="1070351"/>
                  <a:pt x="3190875" y="1076325"/>
                </a:cubicBezTo>
                <a:cubicBezTo>
                  <a:pt x="3213397" y="1081522"/>
                  <a:pt x="3235976" y="1087077"/>
                  <a:pt x="3257550" y="1095375"/>
                </a:cubicBezTo>
                <a:cubicBezTo>
                  <a:pt x="3320380" y="1119540"/>
                  <a:pt x="3314700" y="1104813"/>
                  <a:pt x="3314700" y="11430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22805E06-1E8A-4EA4-9E34-A9995C138B15}"/>
              </a:ext>
            </a:extLst>
          </p:cNvPr>
          <p:cNvSpPr/>
          <p:nvPr/>
        </p:nvSpPr>
        <p:spPr>
          <a:xfrm>
            <a:off x="2867025" y="2828608"/>
            <a:ext cx="3819525" cy="1676717"/>
          </a:xfrm>
          <a:custGeom>
            <a:avLst/>
            <a:gdLst>
              <a:gd name="connsiteX0" fmla="*/ 0 w 3819525"/>
              <a:gd name="connsiteY0" fmla="*/ 1676717 h 1676717"/>
              <a:gd name="connsiteX1" fmla="*/ 28575 w 3819525"/>
              <a:gd name="connsiteY1" fmla="*/ 1629092 h 1676717"/>
              <a:gd name="connsiteX2" fmla="*/ 38100 w 3819525"/>
              <a:gd name="connsiteY2" fmla="*/ 1600517 h 1676717"/>
              <a:gd name="connsiteX3" fmla="*/ 104775 w 3819525"/>
              <a:gd name="connsiteY3" fmla="*/ 1381442 h 1676717"/>
              <a:gd name="connsiteX4" fmla="*/ 219075 w 3819525"/>
              <a:gd name="connsiteY4" fmla="*/ 1209992 h 1676717"/>
              <a:gd name="connsiteX5" fmla="*/ 314325 w 3819525"/>
              <a:gd name="connsiteY5" fmla="*/ 1038542 h 1676717"/>
              <a:gd name="connsiteX6" fmla="*/ 371475 w 3819525"/>
              <a:gd name="connsiteY6" fmla="*/ 1009967 h 1676717"/>
              <a:gd name="connsiteX7" fmla="*/ 495300 w 3819525"/>
              <a:gd name="connsiteY7" fmla="*/ 943292 h 1676717"/>
              <a:gd name="connsiteX8" fmla="*/ 542925 w 3819525"/>
              <a:gd name="connsiteY8" fmla="*/ 933767 h 1676717"/>
              <a:gd name="connsiteX9" fmla="*/ 581025 w 3819525"/>
              <a:gd name="connsiteY9" fmla="*/ 924242 h 1676717"/>
              <a:gd name="connsiteX10" fmla="*/ 742950 w 3819525"/>
              <a:gd name="connsiteY10" fmla="*/ 867092 h 1676717"/>
              <a:gd name="connsiteX11" fmla="*/ 781050 w 3819525"/>
              <a:gd name="connsiteY11" fmla="*/ 838517 h 1676717"/>
              <a:gd name="connsiteX12" fmla="*/ 914400 w 3819525"/>
              <a:gd name="connsiteY12" fmla="*/ 781367 h 1676717"/>
              <a:gd name="connsiteX13" fmla="*/ 952500 w 3819525"/>
              <a:gd name="connsiteY13" fmla="*/ 771842 h 1676717"/>
              <a:gd name="connsiteX14" fmla="*/ 1057275 w 3819525"/>
              <a:gd name="connsiteY14" fmla="*/ 733742 h 1676717"/>
              <a:gd name="connsiteX15" fmla="*/ 1190625 w 3819525"/>
              <a:gd name="connsiteY15" fmla="*/ 686117 h 1676717"/>
              <a:gd name="connsiteX16" fmla="*/ 1495425 w 3819525"/>
              <a:gd name="connsiteY16" fmla="*/ 705167 h 1676717"/>
              <a:gd name="connsiteX17" fmla="*/ 1552575 w 3819525"/>
              <a:gd name="connsiteY17" fmla="*/ 724217 h 1676717"/>
              <a:gd name="connsiteX18" fmla="*/ 1847850 w 3819525"/>
              <a:gd name="connsiteY18" fmla="*/ 705167 h 1676717"/>
              <a:gd name="connsiteX19" fmla="*/ 1981200 w 3819525"/>
              <a:gd name="connsiteY19" fmla="*/ 648017 h 1676717"/>
              <a:gd name="connsiteX20" fmla="*/ 2028825 w 3819525"/>
              <a:gd name="connsiteY20" fmla="*/ 638492 h 1676717"/>
              <a:gd name="connsiteX21" fmla="*/ 2171700 w 3819525"/>
              <a:gd name="connsiteY21" fmla="*/ 590867 h 1676717"/>
              <a:gd name="connsiteX22" fmla="*/ 2352675 w 3819525"/>
              <a:gd name="connsiteY22" fmla="*/ 543242 h 1676717"/>
              <a:gd name="connsiteX23" fmla="*/ 2486025 w 3819525"/>
              <a:gd name="connsiteY23" fmla="*/ 419417 h 1676717"/>
              <a:gd name="connsiteX24" fmla="*/ 2562225 w 3819525"/>
              <a:gd name="connsiteY24" fmla="*/ 343217 h 1676717"/>
              <a:gd name="connsiteX25" fmla="*/ 2714625 w 3819525"/>
              <a:gd name="connsiteY25" fmla="*/ 257492 h 1676717"/>
              <a:gd name="connsiteX26" fmla="*/ 2876550 w 3819525"/>
              <a:gd name="connsiteY26" fmla="*/ 181292 h 1676717"/>
              <a:gd name="connsiteX27" fmla="*/ 2962275 w 3819525"/>
              <a:gd name="connsiteY27" fmla="*/ 200342 h 1676717"/>
              <a:gd name="connsiteX28" fmla="*/ 3067050 w 3819525"/>
              <a:gd name="connsiteY28" fmla="*/ 257492 h 1676717"/>
              <a:gd name="connsiteX29" fmla="*/ 3228975 w 3819525"/>
              <a:gd name="connsiteY29" fmla="*/ 228917 h 1676717"/>
              <a:gd name="connsiteX30" fmla="*/ 3267075 w 3819525"/>
              <a:gd name="connsiteY30" fmla="*/ 209867 h 1676717"/>
              <a:gd name="connsiteX31" fmla="*/ 3343275 w 3819525"/>
              <a:gd name="connsiteY31" fmla="*/ 181292 h 1676717"/>
              <a:gd name="connsiteX32" fmla="*/ 3419475 w 3819525"/>
              <a:gd name="connsiteY32" fmla="*/ 143192 h 1676717"/>
              <a:gd name="connsiteX33" fmla="*/ 3495675 w 3819525"/>
              <a:gd name="connsiteY33" fmla="*/ 124142 h 1676717"/>
              <a:gd name="connsiteX34" fmla="*/ 3524250 w 3819525"/>
              <a:gd name="connsiteY34" fmla="*/ 114617 h 1676717"/>
              <a:gd name="connsiteX35" fmla="*/ 3552825 w 3819525"/>
              <a:gd name="connsiteY35" fmla="*/ 76517 h 1676717"/>
              <a:gd name="connsiteX36" fmla="*/ 3581400 w 3819525"/>
              <a:gd name="connsiteY36" fmla="*/ 57467 h 1676717"/>
              <a:gd name="connsiteX37" fmla="*/ 3762375 w 3819525"/>
              <a:gd name="connsiteY37" fmla="*/ 9842 h 1676717"/>
              <a:gd name="connsiteX38" fmla="*/ 3819525 w 3819525"/>
              <a:gd name="connsiteY38" fmla="*/ 317 h 1676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819525" h="1676717">
                <a:moveTo>
                  <a:pt x="0" y="1676717"/>
                </a:moveTo>
                <a:cubicBezTo>
                  <a:pt x="9525" y="1660842"/>
                  <a:pt x="20296" y="1645651"/>
                  <a:pt x="28575" y="1629092"/>
                </a:cubicBezTo>
                <a:cubicBezTo>
                  <a:pt x="33065" y="1620112"/>
                  <a:pt x="35147" y="1610113"/>
                  <a:pt x="38100" y="1600517"/>
                </a:cubicBezTo>
                <a:cubicBezTo>
                  <a:pt x="60548" y="1527560"/>
                  <a:pt x="58976" y="1442508"/>
                  <a:pt x="104775" y="1381442"/>
                </a:cubicBezTo>
                <a:cubicBezTo>
                  <a:pt x="184141" y="1275621"/>
                  <a:pt x="145590" y="1332467"/>
                  <a:pt x="219075" y="1209992"/>
                </a:cubicBezTo>
                <a:cubicBezTo>
                  <a:pt x="235505" y="1127844"/>
                  <a:pt x="228503" y="1130085"/>
                  <a:pt x="314325" y="1038542"/>
                </a:cubicBezTo>
                <a:cubicBezTo>
                  <a:pt x="328892" y="1023004"/>
                  <a:pt x="352857" y="1020310"/>
                  <a:pt x="371475" y="1009967"/>
                </a:cubicBezTo>
                <a:cubicBezTo>
                  <a:pt x="449224" y="966773"/>
                  <a:pt x="328915" y="1009846"/>
                  <a:pt x="495300" y="943292"/>
                </a:cubicBezTo>
                <a:cubicBezTo>
                  <a:pt x="510331" y="937279"/>
                  <a:pt x="527121" y="937279"/>
                  <a:pt x="542925" y="933767"/>
                </a:cubicBezTo>
                <a:cubicBezTo>
                  <a:pt x="555704" y="930927"/>
                  <a:pt x="568325" y="927417"/>
                  <a:pt x="581025" y="924242"/>
                </a:cubicBezTo>
                <a:cubicBezTo>
                  <a:pt x="679965" y="845090"/>
                  <a:pt x="568406" y="921637"/>
                  <a:pt x="742950" y="867092"/>
                </a:cubicBezTo>
                <a:cubicBezTo>
                  <a:pt x="758102" y="862357"/>
                  <a:pt x="766851" y="845617"/>
                  <a:pt x="781050" y="838517"/>
                </a:cubicBezTo>
                <a:cubicBezTo>
                  <a:pt x="824305" y="816890"/>
                  <a:pt x="869328" y="798895"/>
                  <a:pt x="914400" y="781367"/>
                </a:cubicBezTo>
                <a:cubicBezTo>
                  <a:pt x="926601" y="776622"/>
                  <a:pt x="940081" y="775982"/>
                  <a:pt x="952500" y="771842"/>
                </a:cubicBezTo>
                <a:cubicBezTo>
                  <a:pt x="987755" y="760090"/>
                  <a:pt x="1022547" y="746972"/>
                  <a:pt x="1057275" y="733742"/>
                </a:cubicBezTo>
                <a:cubicBezTo>
                  <a:pt x="1180302" y="686875"/>
                  <a:pt x="1113370" y="705431"/>
                  <a:pt x="1190625" y="686117"/>
                </a:cubicBezTo>
                <a:cubicBezTo>
                  <a:pt x="1203071" y="686808"/>
                  <a:pt x="1463418" y="700366"/>
                  <a:pt x="1495425" y="705167"/>
                </a:cubicBezTo>
                <a:cubicBezTo>
                  <a:pt x="1515283" y="708146"/>
                  <a:pt x="1533525" y="717867"/>
                  <a:pt x="1552575" y="724217"/>
                </a:cubicBezTo>
                <a:cubicBezTo>
                  <a:pt x="1651000" y="717867"/>
                  <a:pt x="1750743" y="722430"/>
                  <a:pt x="1847850" y="705167"/>
                </a:cubicBezTo>
                <a:cubicBezTo>
                  <a:pt x="1895464" y="696702"/>
                  <a:pt x="1935822" y="664735"/>
                  <a:pt x="1981200" y="648017"/>
                </a:cubicBezTo>
                <a:cubicBezTo>
                  <a:pt x="1996391" y="642420"/>
                  <a:pt x="2013318" y="643144"/>
                  <a:pt x="2028825" y="638492"/>
                </a:cubicBezTo>
                <a:cubicBezTo>
                  <a:pt x="2076909" y="624067"/>
                  <a:pt x="2125089" y="609511"/>
                  <a:pt x="2171700" y="590867"/>
                </a:cubicBezTo>
                <a:cubicBezTo>
                  <a:pt x="2293644" y="542089"/>
                  <a:pt x="2232963" y="556543"/>
                  <a:pt x="2352675" y="543242"/>
                </a:cubicBezTo>
                <a:cubicBezTo>
                  <a:pt x="2431856" y="479897"/>
                  <a:pt x="2385925" y="519517"/>
                  <a:pt x="2486025" y="419417"/>
                </a:cubicBezTo>
                <a:cubicBezTo>
                  <a:pt x="2511425" y="394017"/>
                  <a:pt x="2528873" y="356558"/>
                  <a:pt x="2562225" y="343217"/>
                </a:cubicBezTo>
                <a:cubicBezTo>
                  <a:pt x="2664083" y="302474"/>
                  <a:pt x="2557179" y="348645"/>
                  <a:pt x="2714625" y="257492"/>
                </a:cubicBezTo>
                <a:cubicBezTo>
                  <a:pt x="2757651" y="232582"/>
                  <a:pt x="2832201" y="201003"/>
                  <a:pt x="2876550" y="181292"/>
                </a:cubicBezTo>
                <a:cubicBezTo>
                  <a:pt x="2905125" y="187642"/>
                  <a:pt x="2935097" y="189471"/>
                  <a:pt x="2962275" y="200342"/>
                </a:cubicBezTo>
                <a:cubicBezTo>
                  <a:pt x="2999212" y="215117"/>
                  <a:pt x="3027494" y="253254"/>
                  <a:pt x="3067050" y="257492"/>
                </a:cubicBezTo>
                <a:cubicBezTo>
                  <a:pt x="3121547" y="263331"/>
                  <a:pt x="3175000" y="238442"/>
                  <a:pt x="3228975" y="228917"/>
                </a:cubicBezTo>
                <a:cubicBezTo>
                  <a:pt x="3241675" y="222567"/>
                  <a:pt x="3253968" y="215328"/>
                  <a:pt x="3267075" y="209867"/>
                </a:cubicBezTo>
                <a:cubicBezTo>
                  <a:pt x="3292116" y="199433"/>
                  <a:pt x="3318579" y="192517"/>
                  <a:pt x="3343275" y="181292"/>
                </a:cubicBezTo>
                <a:cubicBezTo>
                  <a:pt x="3423384" y="144879"/>
                  <a:pt x="3305499" y="178262"/>
                  <a:pt x="3419475" y="143192"/>
                </a:cubicBezTo>
                <a:cubicBezTo>
                  <a:pt x="3444499" y="135492"/>
                  <a:pt x="3470416" y="131031"/>
                  <a:pt x="3495675" y="124142"/>
                </a:cubicBezTo>
                <a:cubicBezTo>
                  <a:pt x="3505361" y="121500"/>
                  <a:pt x="3514725" y="117792"/>
                  <a:pt x="3524250" y="114617"/>
                </a:cubicBezTo>
                <a:cubicBezTo>
                  <a:pt x="3533775" y="101917"/>
                  <a:pt x="3541600" y="87742"/>
                  <a:pt x="3552825" y="76517"/>
                </a:cubicBezTo>
                <a:cubicBezTo>
                  <a:pt x="3560920" y="68422"/>
                  <a:pt x="3570878" y="61976"/>
                  <a:pt x="3581400" y="57467"/>
                </a:cubicBezTo>
                <a:cubicBezTo>
                  <a:pt x="3682674" y="14064"/>
                  <a:pt x="3668281" y="21604"/>
                  <a:pt x="3762375" y="9842"/>
                </a:cubicBezTo>
                <a:cubicBezTo>
                  <a:pt x="3799986" y="-2695"/>
                  <a:pt x="3780910" y="317"/>
                  <a:pt x="3819525" y="31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Connector 9">
            <a:extLst>
              <a:ext uri="{FF2B5EF4-FFF2-40B4-BE49-F238E27FC236}">
                <a16:creationId xmlns:a16="http://schemas.microsoft.com/office/drawing/2014/main" id="{B01D869A-A9C6-4532-A106-2E88F8DF6011}"/>
              </a:ext>
            </a:extLst>
          </p:cNvPr>
          <p:cNvSpPr/>
          <p:nvPr/>
        </p:nvSpPr>
        <p:spPr>
          <a:xfrm>
            <a:off x="5878511" y="5212079"/>
            <a:ext cx="91440" cy="91440"/>
          </a:xfrm>
          <a:prstGeom prst="flowChartConnector">
            <a:avLst/>
          </a:prstGeom>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91334A9C-6772-446B-BAFD-2AF4D4725595}"/>
              </a:ext>
            </a:extLst>
          </p:cNvPr>
          <p:cNvCxnSpPr>
            <a:stCxn id="138635" idx="0"/>
          </p:cNvCxnSpPr>
          <p:nvPr/>
        </p:nvCxnSpPr>
        <p:spPr>
          <a:xfrm>
            <a:off x="2445704" y="1897063"/>
            <a:ext cx="6139496" cy="36314"/>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47247DE-E07F-412B-A204-9BEC5727622A}"/>
              </a:ext>
            </a:extLst>
          </p:cNvPr>
          <p:cNvCxnSpPr/>
          <p:nvPr/>
        </p:nvCxnSpPr>
        <p:spPr>
          <a:xfrm flipV="1">
            <a:off x="8167688" y="1933377"/>
            <a:ext cx="0" cy="971748"/>
          </a:xfrm>
          <a:prstGeom prst="straightConnector1">
            <a:avLst/>
          </a:prstGeom>
          <a:ln w="19050">
            <a:headEnd type="none" w="lg" len="med"/>
            <a:tailEnd type="stealth" w="lg" len="lg"/>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3A790A50-A250-4C52-85D1-D148374A3F96}"/>
              </a:ext>
            </a:extLst>
          </p:cNvPr>
          <p:cNvGrpSpPr/>
          <p:nvPr/>
        </p:nvGrpSpPr>
        <p:grpSpPr>
          <a:xfrm>
            <a:off x="-142972" y="2257009"/>
            <a:ext cx="2190455" cy="3227010"/>
            <a:chOff x="-124851" y="1819275"/>
            <a:chExt cx="2190455" cy="3227010"/>
          </a:xfrm>
        </p:grpSpPr>
        <p:sp>
          <p:nvSpPr>
            <p:cNvPr id="21" name="Arc 20">
              <a:extLst>
                <a:ext uri="{FF2B5EF4-FFF2-40B4-BE49-F238E27FC236}">
                  <a16:creationId xmlns:a16="http://schemas.microsoft.com/office/drawing/2014/main" id="{1FFDA860-FAA7-4B8A-940E-45132AC1EC21}"/>
                </a:ext>
              </a:extLst>
            </p:cNvPr>
            <p:cNvSpPr/>
            <p:nvPr/>
          </p:nvSpPr>
          <p:spPr>
            <a:xfrm rot="5800016">
              <a:off x="-115880" y="2900538"/>
              <a:ext cx="2136776" cy="2154718"/>
            </a:xfrm>
            <a:prstGeom prst="arc">
              <a:avLst/>
            </a:prstGeom>
            <a:ln w="317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Shape 21">
              <a:extLst>
                <a:ext uri="{FF2B5EF4-FFF2-40B4-BE49-F238E27FC236}">
                  <a16:creationId xmlns:a16="http://schemas.microsoft.com/office/drawing/2014/main" id="{505530BD-06C0-427A-A869-202D0B1569AB}"/>
                </a:ext>
              </a:extLst>
            </p:cNvPr>
            <p:cNvSpPr/>
            <p:nvPr/>
          </p:nvSpPr>
          <p:spPr>
            <a:xfrm>
              <a:off x="2019300" y="1819275"/>
              <a:ext cx="46304" cy="2314575"/>
            </a:xfrm>
            <a:custGeom>
              <a:avLst/>
              <a:gdLst>
                <a:gd name="connsiteX0" fmla="*/ 0 w 46304"/>
                <a:gd name="connsiteY0" fmla="*/ 2314575 h 2314575"/>
                <a:gd name="connsiteX1" fmla="*/ 9525 w 46304"/>
                <a:gd name="connsiteY1" fmla="*/ 2181225 h 2314575"/>
                <a:gd name="connsiteX2" fmla="*/ 28575 w 46304"/>
                <a:gd name="connsiteY2" fmla="*/ 2019300 h 2314575"/>
                <a:gd name="connsiteX3" fmla="*/ 38100 w 46304"/>
                <a:gd name="connsiteY3" fmla="*/ 0 h 2314575"/>
              </a:gdLst>
              <a:ahLst/>
              <a:cxnLst>
                <a:cxn ang="0">
                  <a:pos x="connsiteX0" y="connsiteY0"/>
                </a:cxn>
                <a:cxn ang="0">
                  <a:pos x="connsiteX1" y="connsiteY1"/>
                </a:cxn>
                <a:cxn ang="0">
                  <a:pos x="connsiteX2" y="connsiteY2"/>
                </a:cxn>
                <a:cxn ang="0">
                  <a:pos x="connsiteX3" y="connsiteY3"/>
                </a:cxn>
              </a:cxnLst>
              <a:rect l="l" t="t" r="r" b="b"/>
              <a:pathLst>
                <a:path w="46304" h="2314575">
                  <a:moveTo>
                    <a:pt x="0" y="2314575"/>
                  </a:moveTo>
                  <a:cubicBezTo>
                    <a:pt x="3175" y="2270125"/>
                    <a:pt x="5665" y="2225621"/>
                    <a:pt x="9525" y="2181225"/>
                  </a:cubicBezTo>
                  <a:cubicBezTo>
                    <a:pt x="13054" y="2140641"/>
                    <a:pt x="23339" y="2061188"/>
                    <a:pt x="28575" y="2019300"/>
                  </a:cubicBezTo>
                  <a:cubicBezTo>
                    <a:pt x="61830" y="1187924"/>
                    <a:pt x="38100" y="1860613"/>
                    <a:pt x="3810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a:extLst>
              <a:ext uri="{FF2B5EF4-FFF2-40B4-BE49-F238E27FC236}">
                <a16:creationId xmlns:a16="http://schemas.microsoft.com/office/drawing/2014/main" id="{837FA9BC-39B0-498A-920F-935BFD7BB871}"/>
              </a:ext>
            </a:extLst>
          </p:cNvPr>
          <p:cNvSpPr txBox="1"/>
          <p:nvPr/>
        </p:nvSpPr>
        <p:spPr>
          <a:xfrm>
            <a:off x="1301013" y="3043554"/>
            <a:ext cx="649609" cy="369332"/>
          </a:xfrm>
          <a:prstGeom prst="rect">
            <a:avLst/>
          </a:prstGeom>
          <a:noFill/>
        </p:spPr>
        <p:txBody>
          <a:bodyPr wrap="square" rtlCol="0">
            <a:spAutoFit/>
          </a:bodyPr>
          <a:lstStyle/>
          <a:p>
            <a:r>
              <a:rPr lang="en-US" b="1" dirty="0"/>
              <a:t>U(z)</a:t>
            </a:r>
          </a:p>
        </p:txBody>
      </p:sp>
      <p:cxnSp>
        <p:nvCxnSpPr>
          <p:cNvPr id="31" name="Straight Connector 30">
            <a:extLst>
              <a:ext uri="{FF2B5EF4-FFF2-40B4-BE49-F238E27FC236}">
                <a16:creationId xmlns:a16="http://schemas.microsoft.com/office/drawing/2014/main" id="{E5A89E9E-632B-4620-BB5E-401D82C6B5A1}"/>
              </a:ext>
            </a:extLst>
          </p:cNvPr>
          <p:cNvCxnSpPr>
            <a:cxnSpLocks/>
          </p:cNvCxnSpPr>
          <p:nvPr/>
        </p:nvCxnSpPr>
        <p:spPr>
          <a:xfrm flipH="1">
            <a:off x="1488117" y="5257803"/>
            <a:ext cx="5355859" cy="952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53" name="Straight Connector 252">
            <a:extLst>
              <a:ext uri="{FF2B5EF4-FFF2-40B4-BE49-F238E27FC236}">
                <a16:creationId xmlns:a16="http://schemas.microsoft.com/office/drawing/2014/main" id="{08120A6A-FA7E-4D09-967A-9A9B95E701D9}"/>
              </a:ext>
            </a:extLst>
          </p:cNvPr>
          <p:cNvCxnSpPr>
            <a:cxnSpLocks/>
          </p:cNvCxnSpPr>
          <p:nvPr/>
        </p:nvCxnSpPr>
        <p:spPr>
          <a:xfrm flipH="1" flipV="1">
            <a:off x="1590529" y="4015351"/>
            <a:ext cx="5096021" cy="33734"/>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23EC8F1D-C2D0-4432-8BB6-EB6029A3C2A8}"/>
              </a:ext>
            </a:extLst>
          </p:cNvPr>
          <p:cNvSpPr txBox="1"/>
          <p:nvPr/>
        </p:nvSpPr>
        <p:spPr>
          <a:xfrm flipH="1">
            <a:off x="6126480" y="4389120"/>
            <a:ext cx="1964058" cy="646331"/>
          </a:xfrm>
          <a:prstGeom prst="rect">
            <a:avLst/>
          </a:prstGeom>
          <a:noFill/>
        </p:spPr>
        <p:txBody>
          <a:bodyPr wrap="square" rtlCol="0">
            <a:spAutoFit/>
          </a:bodyPr>
          <a:lstStyle/>
          <a:p>
            <a:r>
              <a:rPr lang="en-US" dirty="0" err="1"/>
              <a:t>U</a:t>
            </a:r>
            <a:r>
              <a:rPr lang="en-US" baseline="-25000" dirty="0" err="1"/>
              <a:t>eff</a:t>
            </a:r>
            <a:r>
              <a:rPr lang="en-US" dirty="0"/>
              <a:t> = avg U</a:t>
            </a:r>
          </a:p>
          <a:p>
            <a:r>
              <a:rPr lang="en-US" dirty="0"/>
              <a:t>        over layer</a:t>
            </a:r>
          </a:p>
        </p:txBody>
      </p:sp>
      <p:cxnSp>
        <p:nvCxnSpPr>
          <p:cNvPr id="39" name="Straight Arrow Connector 38">
            <a:extLst>
              <a:ext uri="{FF2B5EF4-FFF2-40B4-BE49-F238E27FC236}">
                <a16:creationId xmlns:a16="http://schemas.microsoft.com/office/drawing/2014/main" id="{BABB45C2-F456-4466-93E8-E873DF9F7614}"/>
              </a:ext>
            </a:extLst>
          </p:cNvPr>
          <p:cNvCxnSpPr>
            <a:cxnSpLocks/>
          </p:cNvCxnSpPr>
          <p:nvPr/>
        </p:nvCxnSpPr>
        <p:spPr>
          <a:xfrm rot="-120000" flipV="1">
            <a:off x="6372225" y="4103579"/>
            <a:ext cx="0" cy="3120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8E36DDDF-2E9C-45B7-88B5-3D98122AF9A6}"/>
              </a:ext>
            </a:extLst>
          </p:cNvPr>
          <p:cNvCxnSpPr>
            <a:cxnSpLocks/>
          </p:cNvCxnSpPr>
          <p:nvPr/>
        </p:nvCxnSpPr>
        <p:spPr>
          <a:xfrm rot="-60000">
            <a:off x="6400800" y="4835525"/>
            <a:ext cx="0" cy="3460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582C36E9-4677-4E57-9AF0-41B5C2DC8941}"/>
              </a:ext>
            </a:extLst>
          </p:cNvPr>
          <p:cNvSpPr txBox="1"/>
          <p:nvPr/>
        </p:nvSpPr>
        <p:spPr>
          <a:xfrm flipH="1">
            <a:off x="4489609" y="5670579"/>
            <a:ext cx="1025843" cy="369332"/>
          </a:xfrm>
          <a:prstGeom prst="rect">
            <a:avLst/>
          </a:prstGeom>
          <a:noFill/>
        </p:spPr>
        <p:txBody>
          <a:bodyPr wrap="square" rtlCol="0">
            <a:spAutoFit/>
          </a:bodyPr>
          <a:lstStyle/>
          <a:p>
            <a:r>
              <a:rPr lang="en-US" dirty="0"/>
              <a:t>receptor</a:t>
            </a:r>
          </a:p>
        </p:txBody>
      </p:sp>
      <p:cxnSp>
        <p:nvCxnSpPr>
          <p:cNvPr id="50" name="Straight Arrow Connector 49">
            <a:extLst>
              <a:ext uri="{FF2B5EF4-FFF2-40B4-BE49-F238E27FC236}">
                <a16:creationId xmlns:a16="http://schemas.microsoft.com/office/drawing/2014/main" id="{D710DE6D-6EB8-4A58-82B6-0E6F083A42AA}"/>
              </a:ext>
            </a:extLst>
          </p:cNvPr>
          <p:cNvCxnSpPr>
            <a:cxnSpLocks/>
          </p:cNvCxnSpPr>
          <p:nvPr/>
        </p:nvCxnSpPr>
        <p:spPr>
          <a:xfrm flipV="1">
            <a:off x="5320056" y="5297477"/>
            <a:ext cx="534987" cy="4514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itle 4">
            <a:extLst>
              <a:ext uri="{FF2B5EF4-FFF2-40B4-BE49-F238E27FC236}">
                <a16:creationId xmlns:a16="http://schemas.microsoft.com/office/drawing/2014/main" id="{0F8BE585-FB12-5950-5FBE-0FD71A455ED1}"/>
              </a:ext>
            </a:extLst>
          </p:cNvPr>
          <p:cNvSpPr txBox="1">
            <a:spLocks/>
          </p:cNvSpPr>
          <p:nvPr/>
        </p:nvSpPr>
        <p:spPr>
          <a:xfrm>
            <a:off x="1191208" y="714812"/>
            <a:ext cx="7467600" cy="623887"/>
          </a:xfrm>
          <a:prstGeom prst="rect">
            <a:avLst/>
          </a:prstGeom>
        </p:spPr>
        <p:txBody>
          <a:bodyPr/>
          <a:lst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sz="3200" dirty="0">
                <a:latin typeface="Times New Roman" panose="02020603050405020304" pitchFamily="18" charset="0"/>
                <a:cs typeface="Times New Roman" panose="02020603050405020304" pitchFamily="18" charset="0"/>
              </a:rPr>
              <a:t>AERMOD—Effective Parameters</a:t>
            </a:r>
          </a:p>
        </p:txBody>
      </p:sp>
      <p:cxnSp>
        <p:nvCxnSpPr>
          <p:cNvPr id="3" name="Straight Connector 2">
            <a:extLst>
              <a:ext uri="{FF2B5EF4-FFF2-40B4-BE49-F238E27FC236}">
                <a16:creationId xmlns:a16="http://schemas.microsoft.com/office/drawing/2014/main" id="{77BCE39D-07A4-AE87-2A52-14DE048CA1FB}"/>
              </a:ext>
            </a:extLst>
          </p:cNvPr>
          <p:cNvCxnSpPr>
            <a:cxnSpLocks/>
          </p:cNvCxnSpPr>
          <p:nvPr/>
        </p:nvCxnSpPr>
        <p:spPr>
          <a:xfrm flipH="1">
            <a:off x="1680059" y="4838701"/>
            <a:ext cx="958481" cy="635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0EA1D94-85E4-406D-B336-E4C75837E9C5}"/>
              </a:ext>
            </a:extLst>
          </p:cNvPr>
          <p:cNvSpPr>
            <a:spLocks noGrp="1"/>
          </p:cNvSpPr>
          <p:nvPr>
            <p:ph type="title"/>
          </p:nvPr>
        </p:nvSpPr>
        <p:spPr>
          <a:xfrm>
            <a:off x="1199821" y="518928"/>
            <a:ext cx="7467600" cy="1219200"/>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AERMOD PLUMES</a:t>
            </a:r>
            <a:br>
              <a:rPr lang="en-US"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Stable Boundary Layer </a:t>
            </a:r>
            <a:r>
              <a:rPr lang="en-US" altLang="en-US" sz="3000" b="1" dirty="0">
                <a:latin typeface="Times New Roman" panose="02020603050405020304" pitchFamily="18" charset="0"/>
                <a:cs typeface="Times New Roman" panose="02020603050405020304" pitchFamily="18" charset="0"/>
              </a:rPr>
              <a:t>(L &gt; 0)</a:t>
            </a:r>
            <a:br>
              <a:rPr lang="en-US" altLang="en-US" sz="3000" b="1" dirty="0">
                <a:latin typeface="Times New Roman" panose="02020603050405020304" pitchFamily="18" charset="0"/>
                <a:cs typeface="Times New Roman" panose="02020603050405020304" pitchFamily="18" charset="0"/>
              </a:rPr>
            </a:br>
            <a:endParaRPr lang="en-US" sz="3000" dirty="0">
              <a:latin typeface="Times New Roman" panose="02020603050405020304" pitchFamily="18" charset="0"/>
              <a:cs typeface="Times New Roman" panose="02020603050405020304" pitchFamily="18" charset="0"/>
            </a:endParaRPr>
          </a:p>
        </p:txBody>
      </p:sp>
      <p:sp>
        <p:nvSpPr>
          <p:cNvPr id="86019" name="Content Placeholder 6">
            <a:extLst>
              <a:ext uri="{FF2B5EF4-FFF2-40B4-BE49-F238E27FC236}">
                <a16:creationId xmlns:a16="http://schemas.microsoft.com/office/drawing/2014/main" id="{EDB81648-E920-47D7-91E8-4A9B127C54DF}"/>
              </a:ext>
            </a:extLst>
          </p:cNvPr>
          <p:cNvSpPr>
            <a:spLocks noGrp="1"/>
          </p:cNvSpPr>
          <p:nvPr>
            <p:ph sz="half" idx="1"/>
          </p:nvPr>
        </p:nvSpPr>
        <p:spPr>
          <a:xfrm>
            <a:off x="1555575" y="1918956"/>
            <a:ext cx="7239000" cy="3020087"/>
          </a:xfrm>
        </p:spPr>
        <p:txBody>
          <a:bodyPr/>
          <a:lstStyle/>
          <a:p>
            <a:pPr eaLnBrk="1" hangingPunct="1">
              <a:lnSpc>
                <a:spcPct val="90000"/>
              </a:lnSpc>
              <a:spcAft>
                <a:spcPct val="10000"/>
              </a:spcAft>
            </a:pPr>
            <a:r>
              <a:rPr lang="en-US" altLang="en-US" sz="2800" dirty="0">
                <a:latin typeface="Times New Roman" panose="02020603050405020304" pitchFamily="18" charset="0"/>
                <a:cs typeface="Times New Roman" panose="02020603050405020304" pitchFamily="18" charset="0"/>
              </a:rPr>
              <a:t>Strength of stability influenced by surface cooling</a:t>
            </a:r>
          </a:p>
          <a:p>
            <a:pPr eaLnBrk="1" hangingPunct="1">
              <a:lnSpc>
                <a:spcPct val="90000"/>
              </a:lnSpc>
              <a:spcAft>
                <a:spcPct val="10000"/>
              </a:spcAft>
            </a:pPr>
            <a:r>
              <a:rPr lang="en-US" altLang="en-US" sz="2800" dirty="0">
                <a:latin typeface="Times New Roman" panose="02020603050405020304" pitchFamily="18" charset="0"/>
                <a:cs typeface="Times New Roman" panose="02020603050405020304" pitchFamily="18" charset="0"/>
              </a:rPr>
              <a:t>Turbulence in the SBL is </a:t>
            </a:r>
            <a:r>
              <a:rPr lang="en-US" altLang="en-US" sz="2800" b="1" dirty="0">
                <a:latin typeface="Times New Roman" panose="02020603050405020304" pitchFamily="18" charset="0"/>
                <a:cs typeface="Times New Roman" panose="02020603050405020304" pitchFamily="18" charset="0"/>
              </a:rPr>
              <a:t>driven by shear</a:t>
            </a:r>
          </a:p>
          <a:p>
            <a:pPr eaLnBrk="1" hangingPunct="1">
              <a:lnSpc>
                <a:spcPct val="90000"/>
              </a:lnSpc>
              <a:spcAft>
                <a:spcPct val="10000"/>
              </a:spcAft>
            </a:pPr>
            <a:r>
              <a:rPr lang="en-US" altLang="en-US" sz="2800" dirty="0">
                <a:latin typeface="Times New Roman" panose="02020603050405020304" pitchFamily="18" charset="0"/>
                <a:cs typeface="Times New Roman" panose="02020603050405020304" pitchFamily="18" charset="0"/>
              </a:rPr>
              <a:t>Turbulence is </a:t>
            </a:r>
            <a:r>
              <a:rPr lang="en-US" altLang="en-US" sz="2800" b="1" dirty="0">
                <a:latin typeface="Times New Roman" panose="02020603050405020304" pitchFamily="18" charset="0"/>
                <a:cs typeface="Times New Roman" panose="02020603050405020304" pitchFamily="18" charset="0"/>
              </a:rPr>
              <a:t>largest at surface </a:t>
            </a:r>
            <a:r>
              <a:rPr lang="en-US" altLang="en-US" sz="2800" dirty="0">
                <a:latin typeface="Times New Roman" panose="02020603050405020304" pitchFamily="18" charset="0"/>
                <a:cs typeface="Times New Roman" panose="02020603050405020304" pitchFamily="18" charset="0"/>
              </a:rPr>
              <a:t>and decays with height</a:t>
            </a:r>
          </a:p>
          <a:p>
            <a:pPr eaLnBrk="1" hangingPunct="1">
              <a:lnSpc>
                <a:spcPct val="90000"/>
              </a:lnSpc>
              <a:spcAft>
                <a:spcPct val="10000"/>
              </a:spcAft>
            </a:pPr>
            <a:r>
              <a:rPr lang="en-US" altLang="en-US" sz="2800" dirty="0">
                <a:latin typeface="Times New Roman" panose="02020603050405020304" pitchFamily="18" charset="0"/>
                <a:cs typeface="Times New Roman" panose="02020603050405020304" pitchFamily="18" charset="0"/>
              </a:rPr>
              <a:t>Mixing is suppressed by temperature gradient</a:t>
            </a:r>
          </a:p>
          <a:p>
            <a:pPr eaLnBrk="1" hangingPunct="1">
              <a:lnSpc>
                <a:spcPct val="90000"/>
              </a:lnSpc>
              <a:spcAft>
                <a:spcPct val="10000"/>
              </a:spcAft>
            </a:pPr>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marL="457200" lvl="1" indent="0" eaLnBrk="1" hangingPunct="1">
              <a:buNone/>
            </a:pPr>
            <a:endParaRPr lang="en-US" altLang="en-US" dirty="0">
              <a:latin typeface="Times New Roman" panose="02020603050405020304" pitchFamily="18" charset="0"/>
              <a:cs typeface="Times New Roman" panose="02020603050405020304" pitchFamily="18" charset="0"/>
            </a:endParaRPr>
          </a:p>
          <a:p>
            <a:pPr marL="457200" lvl="1" indent="0" eaLnBrk="1" hangingPunct="1">
              <a:buNone/>
            </a:pPr>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Content Placeholder 6">
            <a:extLst>
              <a:ext uri="{FF2B5EF4-FFF2-40B4-BE49-F238E27FC236}">
                <a16:creationId xmlns:a16="http://schemas.microsoft.com/office/drawing/2014/main" id="{B2D4259E-00E2-4D4E-998C-FA56F3EF6725}"/>
              </a:ext>
            </a:extLst>
          </p:cNvPr>
          <p:cNvSpPr>
            <a:spLocks noGrp="1"/>
          </p:cNvSpPr>
          <p:nvPr>
            <p:ph sz="half" idx="1"/>
          </p:nvPr>
        </p:nvSpPr>
        <p:spPr>
          <a:xfrm>
            <a:off x="1183521" y="1644220"/>
            <a:ext cx="7239000" cy="1098980"/>
          </a:xfrm>
        </p:spPr>
        <p:txBody>
          <a:bodyPr/>
          <a:lstStyle/>
          <a:p>
            <a:pPr marL="457200" lvl="1" indent="0" eaLnBrk="1" hangingPunct="1">
              <a:buNone/>
            </a:pPr>
            <a:r>
              <a:rPr lang="en-US" altLang="en-US" sz="2800" dirty="0">
                <a:latin typeface="Times New Roman" panose="02020603050405020304" pitchFamily="18" charset="0"/>
                <a:cs typeface="Times New Roman" panose="02020603050405020304" pitchFamily="18" charset="0"/>
              </a:rPr>
              <a:t>Both the horizontal and vertical concentration distributions are Gaussian</a:t>
            </a: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2000" dirty="0">
              <a:latin typeface="Times New Roman" panose="02020603050405020304" pitchFamily="18" charset="0"/>
              <a:cs typeface="Times New Roman" panose="02020603050405020304" pitchFamily="18" charset="0"/>
            </a:endParaRPr>
          </a:p>
        </p:txBody>
      </p:sp>
      <p:sp>
        <p:nvSpPr>
          <p:cNvPr id="6" name="Title 4">
            <a:extLst>
              <a:ext uri="{FF2B5EF4-FFF2-40B4-BE49-F238E27FC236}">
                <a16:creationId xmlns:a16="http://schemas.microsoft.com/office/drawing/2014/main" id="{4A40F3EB-2B36-4D97-8270-8E4485F6FF9B}"/>
              </a:ext>
            </a:extLst>
          </p:cNvPr>
          <p:cNvSpPr txBox="1">
            <a:spLocks/>
          </p:cNvSpPr>
          <p:nvPr/>
        </p:nvSpPr>
        <p:spPr bwMode="auto">
          <a:xfrm>
            <a:off x="1183521" y="425019"/>
            <a:ext cx="7467600" cy="121920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36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sz="3200" dirty="0">
                <a:latin typeface="Times New Roman" panose="02020603050405020304" pitchFamily="18" charset="0"/>
                <a:cs typeface="Times New Roman" panose="02020603050405020304" pitchFamily="18" charset="0"/>
              </a:rPr>
              <a:t>AERMOD PLUMES</a:t>
            </a:r>
            <a:br>
              <a:rPr lang="en-US"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Stable Boundary Layer </a:t>
            </a:r>
            <a:r>
              <a:rPr lang="en-US" altLang="en-US" sz="3000" dirty="0">
                <a:latin typeface="Times New Roman" panose="02020603050405020304" pitchFamily="18" charset="0"/>
                <a:cs typeface="Times New Roman" panose="02020603050405020304" pitchFamily="18" charset="0"/>
              </a:rPr>
              <a:t>(L &gt; 0)</a:t>
            </a:r>
            <a:br>
              <a:rPr lang="en-US" altLang="en-US" sz="3000" dirty="0">
                <a:latin typeface="Times New Roman" panose="02020603050405020304" pitchFamily="18" charset="0"/>
                <a:cs typeface="Times New Roman" panose="02020603050405020304" pitchFamily="18" charset="0"/>
              </a:rPr>
            </a:br>
            <a:endParaRPr lang="en-US" sz="3000" dirty="0">
              <a:latin typeface="Times New Roman" panose="02020603050405020304" pitchFamily="18" charset="0"/>
              <a:cs typeface="Times New Roman" panose="02020603050405020304" pitchFamily="18" charset="0"/>
            </a:endParaRPr>
          </a:p>
        </p:txBody>
      </p:sp>
      <p:graphicFrame>
        <p:nvGraphicFramePr>
          <p:cNvPr id="2" name="Object 22">
            <a:extLst>
              <a:ext uri="{FF2B5EF4-FFF2-40B4-BE49-F238E27FC236}">
                <a16:creationId xmlns:a16="http://schemas.microsoft.com/office/drawing/2014/main" id="{F2095BAA-0D62-63C8-57F6-46DD64F00ECB}"/>
              </a:ext>
            </a:extLst>
          </p:cNvPr>
          <p:cNvGraphicFramePr>
            <a:graphicFrameLocks noChangeAspect="1"/>
          </p:cNvGraphicFramePr>
          <p:nvPr>
            <p:extLst>
              <p:ext uri="{D42A27DB-BD31-4B8C-83A1-F6EECF244321}">
                <p14:modId xmlns:p14="http://schemas.microsoft.com/office/powerpoint/2010/main" val="2649001072"/>
              </p:ext>
            </p:extLst>
          </p:nvPr>
        </p:nvGraphicFramePr>
        <p:xfrm>
          <a:off x="1183521" y="3232338"/>
          <a:ext cx="7452752" cy="900293"/>
        </p:xfrm>
        <a:graphic>
          <a:graphicData uri="http://schemas.openxmlformats.org/presentationml/2006/ole">
            <mc:AlternateContent xmlns:mc="http://schemas.openxmlformats.org/markup-compatibility/2006">
              <mc:Choice xmlns:v="urn:schemas-microsoft-com:vml" Requires="v">
                <p:oleObj name="Equation" r:id="rId3" imgW="5041800" imgH="609480" progId="Equation.3">
                  <p:embed/>
                </p:oleObj>
              </mc:Choice>
              <mc:Fallback>
                <p:oleObj name="Equation" r:id="rId3" imgW="5041800" imgH="609480" progId="Equation.3">
                  <p:embed/>
                  <p:pic>
                    <p:nvPicPr>
                      <p:cNvPr id="4" name="Object 22">
                        <a:extLst>
                          <a:ext uri="{FF2B5EF4-FFF2-40B4-BE49-F238E27FC236}">
                            <a16:creationId xmlns:a16="http://schemas.microsoft.com/office/drawing/2014/main" id="{30049654-309C-4943-A082-4BE9C90DAD78}"/>
                          </a:ext>
                        </a:extLst>
                      </p:cNvPr>
                      <p:cNvPicPr>
                        <a:picLocks noChangeAspect="1" noChangeArrowheads="1"/>
                      </p:cNvPicPr>
                      <p:nvPr/>
                    </p:nvPicPr>
                    <p:blipFill>
                      <a:blip r:embed="rId4"/>
                      <a:srcRect/>
                      <a:stretch>
                        <a:fillRect/>
                      </a:stretch>
                    </p:blipFill>
                    <p:spPr bwMode="auto">
                      <a:xfrm>
                        <a:off x="1183521" y="3232338"/>
                        <a:ext cx="7452752" cy="900293"/>
                      </a:xfrm>
                      <a:prstGeom prst="rect">
                        <a:avLst/>
                      </a:prstGeom>
                      <a:noFill/>
                      <a:ln>
                        <a:solidFill>
                          <a:schemeClr val="tx1"/>
                        </a:solidFill>
                      </a:ln>
                      <a:effec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PTI_423_Day 1 Morning">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364E41B-BE42-4CA6-BCB4-5409CCB74652}">
  <ds:schemaRefs>
    <ds:schemaRef ds:uri="a946c7e2-e968-47fa-b743-9bb460e7e0dc"/>
    <ds:schemaRef ds:uri="df525fa7-169b-46a1-8371-f21838c3498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405BEBA-2B6A-43BA-8FA2-DB8AC39BAE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APTI_423_Day 1 Morning</Template>
  <TotalTime>32016</TotalTime>
  <Words>981</Words>
  <Application>Microsoft Office PowerPoint</Application>
  <PresentationFormat>On-screen Show (4:3)</PresentationFormat>
  <Paragraphs>264</Paragraphs>
  <Slides>29</Slides>
  <Notes>28</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8" baseType="lpstr">
      <vt:lpstr>Wingdings</vt:lpstr>
      <vt:lpstr>Courier New</vt:lpstr>
      <vt:lpstr>Trebuchet MS</vt:lpstr>
      <vt:lpstr>Times New Roman</vt:lpstr>
      <vt:lpstr>Calibri</vt:lpstr>
      <vt:lpstr>Arial</vt:lpstr>
      <vt:lpstr>Symbol</vt:lpstr>
      <vt:lpstr>APTI_423_Day 1 Morning</vt:lpstr>
      <vt:lpstr>Equation</vt:lpstr>
      <vt:lpstr>AERMOD Fundamentals Part 2</vt:lpstr>
      <vt:lpstr>FUNDAMENTALS</vt:lpstr>
      <vt:lpstr>PowerPoint Presentation</vt:lpstr>
      <vt:lpstr>PowerPoint Presentation</vt:lpstr>
      <vt:lpstr>PowerPoint Presentation</vt:lpstr>
      <vt:lpstr>AERMOD—Effective Parameters</vt:lpstr>
      <vt:lpstr>PowerPoint Presentation</vt:lpstr>
      <vt:lpstr>AERMOD PLUMES Stable Boundary Layer (L &gt; 0) </vt:lpstr>
      <vt:lpstr>PowerPoint Presentation</vt:lpstr>
      <vt:lpstr>PowerPoint Presentation</vt:lpstr>
      <vt:lpstr>PowerPoint Presentation</vt:lpstr>
      <vt:lpstr>Convective Boundary Layer</vt:lpstr>
      <vt:lpstr>PowerPoint Presentation</vt:lpstr>
      <vt:lpstr>PowerPoint Presentation</vt:lpstr>
      <vt:lpstr>PowerPoint Presentation</vt:lpstr>
      <vt:lpstr>PowerPoint Presentation</vt:lpstr>
      <vt:lpstr>PowerPoint Presentation</vt:lpstr>
      <vt:lpstr>Terrain Influences</vt:lpstr>
      <vt:lpstr>PowerPoint Presentation</vt:lpstr>
      <vt:lpstr>Terrain Influences</vt:lpstr>
      <vt:lpstr>Terrain Influences</vt:lpstr>
      <vt:lpstr>PowerPoint Presentation</vt:lpstr>
      <vt:lpstr>Building Influences/Downwash</vt:lpstr>
      <vt:lpstr>Building Influences/Downwash</vt:lpstr>
      <vt:lpstr>Building Influences/Downwash</vt:lpstr>
      <vt:lpstr>Building Influences/Downwash</vt:lpstr>
      <vt:lpstr>Other important AERMOD capabilities</vt:lpstr>
      <vt:lpstr>Important Documents (updated Nov 2024)</vt:lpstr>
      <vt:lpstr>PowerPoint Presentation</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james.paumier;Steve Perry;Alan Cimorelli</dc:creator>
  <dc:description>Air PowerPoint Template - General Distribution</dc:description>
  <cp:lastModifiedBy>Alan Cimorelli</cp:lastModifiedBy>
  <cp:revision>525</cp:revision>
  <cp:lastPrinted>2021-01-08T17:12:14Z</cp:lastPrinted>
  <dcterms:created xsi:type="dcterms:W3CDTF">2013-07-30T20:09:03Z</dcterms:created>
  <dcterms:modified xsi:type="dcterms:W3CDTF">2026-02-24T09:11:05Z</dcterms:modified>
</cp:coreProperties>
</file>